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6" r:id="rId1"/>
  </p:sldMasterIdLst>
  <p:notesMasterIdLst>
    <p:notesMasterId r:id="rId13"/>
  </p:notesMasterIdLst>
  <p:handoutMasterIdLst>
    <p:handoutMasterId r:id="rId14"/>
  </p:handoutMasterIdLst>
  <p:sldIdLst>
    <p:sldId id="817" r:id="rId2"/>
    <p:sldId id="843" r:id="rId3"/>
    <p:sldId id="847" r:id="rId4"/>
    <p:sldId id="848" r:id="rId5"/>
    <p:sldId id="841" r:id="rId6"/>
    <p:sldId id="833" r:id="rId7"/>
    <p:sldId id="856" r:id="rId8"/>
    <p:sldId id="855" r:id="rId9"/>
    <p:sldId id="857" r:id="rId10"/>
    <p:sldId id="852" r:id="rId11"/>
    <p:sldId id="854" r:id="rId12"/>
  </p:sldIdLst>
  <p:sldSz cx="12192000" cy="6858000"/>
  <p:notesSz cx="6881813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1393D7-6618-AB44-87E6-EAC89E4A8F68}">
          <p14:sldIdLst>
            <p14:sldId id="817"/>
            <p14:sldId id="843"/>
            <p14:sldId id="847"/>
            <p14:sldId id="848"/>
            <p14:sldId id="841"/>
            <p14:sldId id="833"/>
            <p14:sldId id="856"/>
            <p14:sldId id="855"/>
            <p14:sldId id="857"/>
            <p14:sldId id="852"/>
            <p14:sldId id="8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YE, MBAYE" initials="GM" lastIdx="3" clrIdx="0">
    <p:extLst/>
  </p:cmAuthor>
  <p:cmAuthor id="2" name="Ulric Algar" initials="UA" lastIdx="2" clrIdx="1">
    <p:extLst/>
  </p:cmAuthor>
  <p:cmAuthor id="3" name="melissa@tnng.co.za" initials="me" lastIdx="15" clrIdx="2">
    <p:extLst/>
  </p:cmAuthor>
  <p:cmAuthor id="4" name="Guest" initials="Gu" lastIdx="10" clrIdx="3"/>
  <p:cmAuthor id="5" name="NDENDENDA, PRISCA GERALDINE" initials="NPG" lastIdx="3" clrIdx="4">
    <p:extLst/>
  </p:cmAuthor>
  <p:cmAuthor id="7" name="hassatou.nsele@hotmail.com" initials="h" lastIdx="1" clrIdx="6">
    <p:extLst/>
  </p:cmAuthor>
  <p:cmAuthor id="8" name="Dije Sidikou" initials="DS" lastIdx="2" clrIdx="7">
    <p:extLst/>
  </p:cmAuthor>
  <p:cmAuthor id="10" name="Prisca Géraldine NDENDENDA" initials="PGN" lastIdx="1" clrIdx="9">
    <p:extLst/>
  </p:cmAuthor>
  <p:cmAuthor id="11" name="Emery N." initials="EN" lastIdx="42" clrIdx="10">
    <p:extLst/>
  </p:cmAuthor>
  <p:cmAuthor id="12" name="shelley@tnng.co.za" initials="sh" lastIdx="25" clrIdx="11">
    <p:extLst/>
  </p:cmAuthor>
  <p:cmAuthor id="13" name="stephanie simon" initials="ss" lastIdx="4" clrIdx="12">
    <p:extLst/>
  </p:cmAuthor>
  <p:cmAuthor id="14" name="SIMON, STEPHANIE" initials="SS" lastIdx="2" clrIdx="13">
    <p:extLst>
      <p:ext uri="{19B8F6BF-5375-455C-9EA6-DF929625EA0E}">
        <p15:presenceInfo xmlns:p15="http://schemas.microsoft.com/office/powerpoint/2012/main" userId="S-1-5-21-725345543-1957994488-2146389909-1073747098" providerId="AD"/>
      </p:ext>
    </p:extLst>
  </p:cmAuthor>
  <p:cmAuthor id="15" name="SIMON, STEPHANIE" initials="SS [2]" lastIdx="7" clrIdx="14">
    <p:extLst>
      <p:ext uri="{19B8F6BF-5375-455C-9EA6-DF929625EA0E}">
        <p15:presenceInfo xmlns:p15="http://schemas.microsoft.com/office/powerpoint/2012/main" userId="SIMON, STEPHANIE" providerId="None"/>
      </p:ext>
    </p:extLst>
  </p:cmAuthor>
  <p:cmAuthor id="16" name="WERNER, KEITH" initials="WK" lastIdx="8" clrIdx="15">
    <p:extLst>
      <p:ext uri="{19B8F6BF-5375-455C-9EA6-DF929625EA0E}">
        <p15:presenceInfo xmlns:p15="http://schemas.microsoft.com/office/powerpoint/2012/main" userId="S-1-5-21-725345543-1957994488-2146389909-10737450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FF5050"/>
    <a:srgbClr val="339966"/>
    <a:srgbClr val="19A78F"/>
    <a:srgbClr val="33CC33"/>
    <a:srgbClr val="FF9900"/>
    <a:srgbClr val="FFFF66"/>
    <a:srgbClr val="0099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8953" autoAdjust="0"/>
  </p:normalViewPr>
  <p:slideViewPr>
    <p:cSldViewPr snapToGrid="0" showGuides="1">
      <p:cViewPr varScale="1">
        <p:scale>
          <a:sx n="61" d="100"/>
          <a:sy n="61" d="100"/>
        </p:scale>
        <p:origin x="864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u="sng" dirty="0" smtClean="0">
                <a:solidFill>
                  <a:srgbClr val="006666"/>
                </a:solidFill>
                <a:latin typeface="Calibri" panose="020F0502020204030204" pitchFamily="34" charset="0"/>
              </a:rPr>
              <a:t>Sector</a:t>
            </a:r>
            <a:r>
              <a:rPr lang="en-US" sz="1300" b="1" u="sng" baseline="0" dirty="0" smtClean="0">
                <a:solidFill>
                  <a:srgbClr val="006666"/>
                </a:solidFill>
                <a:latin typeface="Calibri" panose="020F0502020204030204" pitchFamily="34" charset="0"/>
              </a:rPr>
              <a:t> Distribution by Ticket Size </a:t>
            </a:r>
            <a:r>
              <a:rPr lang="en-US" sz="1300" b="1" u="sng" dirty="0" smtClean="0">
                <a:solidFill>
                  <a:srgbClr val="006666"/>
                </a:solidFill>
                <a:latin typeface="Calibri" panose="020F0502020204030204" pitchFamily="34" charset="0"/>
              </a:rPr>
              <a:t>(USD </a:t>
            </a:r>
            <a:r>
              <a:rPr lang="en-US" sz="1300" b="1" u="sng" dirty="0" err="1">
                <a:solidFill>
                  <a:srgbClr val="006666"/>
                </a:solidFill>
                <a:latin typeface="Calibri" panose="020F0502020204030204" pitchFamily="34" charset="0"/>
              </a:rPr>
              <a:t>Mln</a:t>
            </a:r>
            <a:r>
              <a:rPr lang="en-US" sz="1300" b="1" u="sng" dirty="0">
                <a:solidFill>
                  <a:srgbClr val="006666"/>
                </a:solidFill>
                <a:latin typeface="Calibri" panose="020F050202020403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205435000771962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(USD Mln)</c:v>
                </c:pt>
              </c:strCache>
            </c:strRef>
          </c:tx>
          <c:spPr>
            <a:effectLst>
              <a:softEdge rad="0"/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830-48C9-B32E-B390779877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830-48C9-B32E-B390779877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830-48C9-B32E-B390779877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1830-48C9-B32E-B390779877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1830-48C9-B32E-B390779877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1830-48C9-B32E-B390779877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1830-48C9-B32E-B39077987734}"/>
              </c:ext>
            </c:extLst>
          </c:dPt>
          <c:dLbls>
            <c:dLbl>
              <c:idx val="2"/>
              <c:layout>
                <c:manualLayout>
                  <c:x val="-0.24019607843137256"/>
                  <c:y val="5.54542074184997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30-48C9-B32E-B39077987734}"/>
                </c:ext>
              </c:extLst>
            </c:dLbl>
            <c:dLbl>
              <c:idx val="3"/>
              <c:layout>
                <c:manualLayout>
                  <c:x val="-0.28186274509803921"/>
                  <c:y val="-5.54542074184997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830-48C9-B32E-B39077987734}"/>
                </c:ext>
              </c:extLst>
            </c:dLbl>
            <c:dLbl>
              <c:idx val="4"/>
              <c:layout>
                <c:manualLayout>
                  <c:x val="-0.17401960784313725"/>
                  <c:y val="-0.107989772341289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56627296587926"/>
                      <c:h val="0.13989053481940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830-48C9-B32E-B39077987734}"/>
                </c:ext>
              </c:extLst>
            </c:dLbl>
            <c:dLbl>
              <c:idx val="5"/>
              <c:layout>
                <c:manualLayout>
                  <c:x val="0.21568627450980393"/>
                  <c:y val="-0.107989772341289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830-48C9-B32E-B39077987734}"/>
                </c:ext>
              </c:extLst>
            </c:dLbl>
            <c:dLbl>
              <c:idx val="6"/>
              <c:layout>
                <c:manualLayout>
                  <c:x val="0.31617647058823523"/>
                  <c:y val="4.66982799313682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830-48C9-B32E-B390779877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Agriculture</c:v>
                </c:pt>
                <c:pt idx="1">
                  <c:v>Energy</c:v>
                </c:pt>
                <c:pt idx="2">
                  <c:v>Infrastructure</c:v>
                </c:pt>
                <c:pt idx="3">
                  <c:v>Hospitality &amp; Tourism</c:v>
                </c:pt>
                <c:pt idx="4">
                  <c:v>Industrial &amp; Trade</c:v>
                </c:pt>
                <c:pt idx="5">
                  <c:v>Urban Development &amp; Real Estate</c:v>
                </c:pt>
                <c:pt idx="6">
                  <c:v>Social - Education &amp; Health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4722.3500000000004</c:v>
                </c:pt>
                <c:pt idx="1">
                  <c:v>34086.49</c:v>
                </c:pt>
                <c:pt idx="2">
                  <c:v>3874</c:v>
                </c:pt>
                <c:pt idx="3">
                  <c:v>1817</c:v>
                </c:pt>
                <c:pt idx="4">
                  <c:v>3050</c:v>
                </c:pt>
                <c:pt idx="5">
                  <c:v>206</c:v>
                </c:pt>
                <c:pt idx="6" formatCode="General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830-48C9-B32E-B39077987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8"/>
      </c:doughnutChart>
      <c:spPr>
        <a:noFill/>
        <a:ln>
          <a:noFill/>
        </a:ln>
        <a:effectLst>
          <a:glow rad="228600">
            <a:srgbClr val="00B050">
              <a:alpha val="40000"/>
            </a:srgb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i="0" u="sng" strike="noStrike" baseline="0" dirty="0" smtClean="0">
                <a:solidFill>
                  <a:srgbClr val="006666"/>
                </a:solidFill>
                <a:effectLst/>
                <a:latin typeface="Calibri" panose="020F0502020204030204" pitchFamily="34" charset="0"/>
              </a:rPr>
              <a:t>Sector Distribution by No Of Deals</a:t>
            </a:r>
            <a:endParaRPr lang="en-US" sz="1300" b="1" u="sng" dirty="0">
              <a:solidFill>
                <a:srgbClr val="006666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5393044547533387"/>
          <c:y val="2.8074544446806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 of DEALS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C7-4F64-94C3-BAE5E83EAF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C7-4F64-94C3-BAE5E83EAF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C7-4F64-94C3-BAE5E83EAF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C7-4F64-94C3-BAE5E83EAF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C7-4F64-94C3-BAE5E83EAF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C7-4F64-94C3-BAE5E83EAF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C7-4F64-94C3-BAE5E83EAF9F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983876A6-944D-468A-9B54-6B9D42EC3833}" type="CATEGORYNAME">
                      <a:rPr lang="en-US" sz="950"/>
                      <a:pPr/>
                      <a:t>[CATEGORY NAME]</a:t>
                    </a:fld>
                    <a:r>
                      <a:rPr lang="en-US" sz="950" baseline="0" dirty="0"/>
                      <a:t>
</a:t>
                    </a:r>
                    <a:fld id="{5C5905F8-2CD5-476C-9DCF-B765868F1318}" type="PERCENTAGE">
                      <a:rPr lang="en-US" sz="950" baseline="0"/>
                      <a:pPr/>
                      <a:t>[PERCENTAGE]</a:t>
                    </a:fld>
                    <a:endParaRPr lang="en-US" sz="95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C7-4F64-94C3-BAE5E83EAF9F}"/>
                </c:ext>
              </c:extLst>
            </c:dLbl>
            <c:dLbl>
              <c:idx val="4"/>
              <c:layout>
                <c:manualLayout>
                  <c:x val="-6.6991373320981942E-2"/>
                  <c:y val="3.1565463312663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FC7-4F64-94C3-BAE5E83EAF9F}"/>
                </c:ext>
              </c:extLst>
            </c:dLbl>
            <c:dLbl>
              <c:idx val="6"/>
              <c:layout>
                <c:manualLayout>
                  <c:x val="0.20836391233070242"/>
                  <c:y val="2.65831973148115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FC7-4F64-94C3-BAE5E83EA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Agriculture</c:v>
                </c:pt>
                <c:pt idx="1">
                  <c:v>Energy</c:v>
                </c:pt>
                <c:pt idx="2">
                  <c:v>Infrastructure</c:v>
                </c:pt>
                <c:pt idx="3">
                  <c:v>Hospitality &amp; Tourism</c:v>
                </c:pt>
                <c:pt idx="4">
                  <c:v>Industrial &amp; Trade</c:v>
                </c:pt>
                <c:pt idx="5">
                  <c:v>Urban Development &amp; Real Estate</c:v>
                </c:pt>
                <c:pt idx="6">
                  <c:v>Social - Education &amp; Health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20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C7-4F64-94C3-BAE5E83E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AIF Deals</a:t>
            </a:r>
            <a:r>
              <a:rPr lang="fr-FR" b="1" baseline="0"/>
              <a:t> - </a:t>
            </a:r>
          </a:p>
          <a:p>
            <a:pPr>
              <a:defRPr/>
            </a:pPr>
            <a:r>
              <a:rPr lang="fr-FR" b="1"/>
              <a:t>Sector</a:t>
            </a:r>
            <a:r>
              <a:rPr lang="fr-FR" b="1" baseline="0"/>
              <a:t> Distribution</a:t>
            </a:r>
            <a:endParaRPr lang="fr-F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'D:\DLW105257\Documents\New Dumpbox\AIF\Workstreams\Pipeline\[AIF Project Pipeline_Canada_June 2018.xlsx]Dashboard'!$C$3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3-4379-A87A-1E555DD54C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3-4379-A87A-1E555DD54C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C3-4379-A87A-1E555DD54C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C3-4379-A87A-1E555DD54C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C3-4379-A87A-1E555DD54C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C3-4379-A87A-1E555DD54C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C3-4379-A87A-1E555DD54C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[4]Dashboard!$B$4:$B$11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cat>
          <c:val>
            <c:numRef>
              <c:f>[4]Dashboard!$C$4:$C$11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E-C3C3-4379-A87A-1E555DD54CE2}"/>
            </c:ext>
          </c:extLst>
        </c:ser>
        <c:ser>
          <c:idx val="1"/>
          <c:order val="1"/>
          <c:tx>
            <c:strRef>
              <c:f>'D:\DLW105257\Documents\New Dumpbox\AIF\Workstreams\Pipeline\[AIF Project Pipeline_Canada_June 2018.xlsx]Dashboard'!$D$3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3C3-4379-A87A-1E555DD54C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3C3-4379-A87A-1E555DD54C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3C3-4379-A87A-1E555DD54C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3C3-4379-A87A-1E555DD54C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3C3-4379-A87A-1E555DD54C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3C3-4379-A87A-1E555DD54C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3C3-4379-A87A-1E555DD54CE2}"/>
              </c:ext>
            </c:extLst>
          </c:dPt>
          <c:cat>
            <c:numRef>
              <c:f>[4]Dashboard!$B$4:$B$11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cat>
          <c:val>
            <c:numRef>
              <c:f>[4]Dashboard!$D$4:$D$11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D-C3C3-4379-A87A-1E555DD54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fr-FR" sz="1400" b="1" dirty="0">
                <a:solidFill>
                  <a:srgbClr val="006666"/>
                </a:solidFill>
                <a:latin typeface="Calibri" panose="020F0502020204030204" pitchFamily="34" charset="0"/>
              </a:rPr>
              <a:t>Deals</a:t>
            </a:r>
            <a:r>
              <a:rPr lang="fr-FR" sz="1400" b="1" baseline="0" dirty="0">
                <a:solidFill>
                  <a:srgbClr val="006666"/>
                </a:solidFill>
                <a:latin typeface="Calibri" panose="020F0502020204030204" pitchFamily="34" charset="0"/>
              </a:rPr>
              <a:t> Distribution </a:t>
            </a:r>
            <a:r>
              <a:rPr lang="fr-FR" sz="1400" b="1" baseline="0" dirty="0" err="1" smtClean="0">
                <a:solidFill>
                  <a:srgbClr val="006666"/>
                </a:solidFill>
                <a:latin typeface="Calibri" panose="020F0502020204030204" pitchFamily="34" charset="0"/>
              </a:rPr>
              <a:t>Across</a:t>
            </a:r>
            <a:r>
              <a:rPr lang="fr-FR" sz="1400" b="1" baseline="0" dirty="0" smtClean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r>
              <a:rPr lang="fr-FR" sz="1400" b="1" baseline="0" dirty="0">
                <a:solidFill>
                  <a:srgbClr val="006666"/>
                </a:solidFill>
                <a:latin typeface="Calibri" panose="020F0502020204030204" pitchFamily="34" charset="0"/>
              </a:rPr>
              <a:t>Countries</a:t>
            </a:r>
            <a:endParaRPr lang="fr-FR" sz="1400" b="1" dirty="0">
              <a:solidFill>
                <a:srgbClr val="006666"/>
              </a:solidFill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Sheet4!$C$30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Sheet4!$B$31:$B$54</c:f>
              <c:strCache>
                <c:ptCount val="24"/>
                <c:pt idx="0">
                  <c:v>Angola</c:v>
                </c:pt>
                <c:pt idx="1">
                  <c:v>Burkina Faso</c:v>
                </c:pt>
                <c:pt idx="2">
                  <c:v>Burundi</c:v>
                </c:pt>
                <c:pt idx="3">
                  <c:v>Chad</c:v>
                </c:pt>
                <c:pt idx="4">
                  <c:v>Cote d'Ivoire</c:v>
                </c:pt>
                <c:pt idx="5">
                  <c:v>Djibouti</c:v>
                </c:pt>
                <c:pt idx="6">
                  <c:v>Eritrea</c:v>
                </c:pt>
                <c:pt idx="7">
                  <c:v>Gabon</c:v>
                </c:pt>
                <c:pt idx="8">
                  <c:v>Kenya</c:v>
                </c:pt>
                <c:pt idx="9">
                  <c:v>Lesotho</c:v>
                </c:pt>
                <c:pt idx="10">
                  <c:v>Madagascar</c:v>
                </c:pt>
                <c:pt idx="11">
                  <c:v>Malawi</c:v>
                </c:pt>
                <c:pt idx="12">
                  <c:v>Mauritius </c:v>
                </c:pt>
                <c:pt idx="13">
                  <c:v>Morocco</c:v>
                </c:pt>
                <c:pt idx="14">
                  <c:v>Mozambique</c:v>
                </c:pt>
                <c:pt idx="15">
                  <c:v>Multinational</c:v>
                </c:pt>
                <c:pt idx="16">
                  <c:v>Nigeria</c:v>
                </c:pt>
                <c:pt idx="17">
                  <c:v>Rwanda</c:v>
                </c:pt>
                <c:pt idx="18">
                  <c:v>Senegal </c:v>
                </c:pt>
                <c:pt idx="19">
                  <c:v>Sudan</c:v>
                </c:pt>
                <c:pt idx="20">
                  <c:v>Swaziland</c:v>
                </c:pt>
                <c:pt idx="21">
                  <c:v>Togo</c:v>
                </c:pt>
                <c:pt idx="22">
                  <c:v>Tunisia</c:v>
                </c:pt>
                <c:pt idx="23">
                  <c:v>Zambia</c:v>
                </c:pt>
              </c:strCache>
            </c:strRef>
          </c:cat>
          <c:val>
            <c:numRef>
              <c:f>Sheet4!$C$31:$C$54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7">
                  <c:v>2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5">
                  <c:v>3</c:v>
                </c:pt>
                <c:pt idx="16">
                  <c:v>1</c:v>
                </c:pt>
                <c:pt idx="19">
                  <c:v>2</c:v>
                </c:pt>
                <c:pt idx="21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1-4D7D-AD21-D7F98102C7A0}"/>
            </c:ext>
          </c:extLst>
        </c:ser>
        <c:ser>
          <c:idx val="1"/>
          <c:order val="1"/>
          <c:tx>
            <c:strRef>
              <c:f>Sheet4!$D$30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Sheet4!$B$31:$B$54</c:f>
              <c:strCache>
                <c:ptCount val="24"/>
                <c:pt idx="0">
                  <c:v>Angola</c:v>
                </c:pt>
                <c:pt idx="1">
                  <c:v>Burkina Faso</c:v>
                </c:pt>
                <c:pt idx="2">
                  <c:v>Burundi</c:v>
                </c:pt>
                <c:pt idx="3">
                  <c:v>Chad</c:v>
                </c:pt>
                <c:pt idx="4">
                  <c:v>Cote d'Ivoire</c:v>
                </c:pt>
                <c:pt idx="5">
                  <c:v>Djibouti</c:v>
                </c:pt>
                <c:pt idx="6">
                  <c:v>Eritrea</c:v>
                </c:pt>
                <c:pt idx="7">
                  <c:v>Gabon</c:v>
                </c:pt>
                <c:pt idx="8">
                  <c:v>Kenya</c:v>
                </c:pt>
                <c:pt idx="9">
                  <c:v>Lesotho</c:v>
                </c:pt>
                <c:pt idx="10">
                  <c:v>Madagascar</c:v>
                </c:pt>
                <c:pt idx="11">
                  <c:v>Malawi</c:v>
                </c:pt>
                <c:pt idx="12">
                  <c:v>Mauritius </c:v>
                </c:pt>
                <c:pt idx="13">
                  <c:v>Morocco</c:v>
                </c:pt>
                <c:pt idx="14">
                  <c:v>Mozambique</c:v>
                </c:pt>
                <c:pt idx="15">
                  <c:v>Multinational</c:v>
                </c:pt>
                <c:pt idx="16">
                  <c:v>Nigeria</c:v>
                </c:pt>
                <c:pt idx="17">
                  <c:v>Rwanda</c:v>
                </c:pt>
                <c:pt idx="18">
                  <c:v>Senegal </c:v>
                </c:pt>
                <c:pt idx="19">
                  <c:v>Sudan</c:v>
                </c:pt>
                <c:pt idx="20">
                  <c:v>Swaziland</c:v>
                </c:pt>
                <c:pt idx="21">
                  <c:v>Togo</c:v>
                </c:pt>
                <c:pt idx="22">
                  <c:v>Tunisia</c:v>
                </c:pt>
                <c:pt idx="23">
                  <c:v>Zambia</c:v>
                </c:pt>
              </c:strCache>
            </c:strRef>
          </c:cat>
          <c:val>
            <c:numRef>
              <c:f>Sheet4!$D$31:$D$54</c:f>
              <c:numCache>
                <c:formatCode>General</c:formatCode>
                <c:ptCount val="24"/>
                <c:pt idx="3">
                  <c:v>1</c:v>
                </c:pt>
                <c:pt idx="4">
                  <c:v>2</c:v>
                </c:pt>
                <c:pt idx="7">
                  <c:v>4</c:v>
                </c:pt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1-4D7D-AD21-D7F98102C7A0}"/>
            </c:ext>
          </c:extLst>
        </c:ser>
        <c:ser>
          <c:idx val="2"/>
          <c:order val="2"/>
          <c:tx>
            <c:strRef>
              <c:f>Sheet4!$E$30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Sheet4!$B$31:$B$54</c:f>
              <c:strCache>
                <c:ptCount val="24"/>
                <c:pt idx="0">
                  <c:v>Angola</c:v>
                </c:pt>
                <c:pt idx="1">
                  <c:v>Burkina Faso</c:v>
                </c:pt>
                <c:pt idx="2">
                  <c:v>Burundi</c:v>
                </c:pt>
                <c:pt idx="3">
                  <c:v>Chad</c:v>
                </c:pt>
                <c:pt idx="4">
                  <c:v>Cote d'Ivoire</c:v>
                </c:pt>
                <c:pt idx="5">
                  <c:v>Djibouti</c:v>
                </c:pt>
                <c:pt idx="6">
                  <c:v>Eritrea</c:v>
                </c:pt>
                <c:pt idx="7">
                  <c:v>Gabon</c:v>
                </c:pt>
                <c:pt idx="8">
                  <c:v>Kenya</c:v>
                </c:pt>
                <c:pt idx="9">
                  <c:v>Lesotho</c:v>
                </c:pt>
                <c:pt idx="10">
                  <c:v>Madagascar</c:v>
                </c:pt>
                <c:pt idx="11">
                  <c:v>Malawi</c:v>
                </c:pt>
                <c:pt idx="12">
                  <c:v>Mauritius </c:v>
                </c:pt>
                <c:pt idx="13">
                  <c:v>Morocco</c:v>
                </c:pt>
                <c:pt idx="14">
                  <c:v>Mozambique</c:v>
                </c:pt>
                <c:pt idx="15">
                  <c:v>Multinational</c:v>
                </c:pt>
                <c:pt idx="16">
                  <c:v>Nigeria</c:v>
                </c:pt>
                <c:pt idx="17">
                  <c:v>Rwanda</c:v>
                </c:pt>
                <c:pt idx="18">
                  <c:v>Senegal </c:v>
                </c:pt>
                <c:pt idx="19">
                  <c:v>Sudan</c:v>
                </c:pt>
                <c:pt idx="20">
                  <c:v>Swaziland</c:v>
                </c:pt>
                <c:pt idx="21">
                  <c:v>Togo</c:v>
                </c:pt>
                <c:pt idx="22">
                  <c:v>Tunisia</c:v>
                </c:pt>
                <c:pt idx="23">
                  <c:v>Zambia</c:v>
                </c:pt>
              </c:strCache>
            </c:strRef>
          </c:cat>
          <c:val>
            <c:numRef>
              <c:f>Sheet4!$E$31:$E$54</c:f>
              <c:numCache>
                <c:formatCode>General</c:formatCode>
                <c:ptCount val="24"/>
                <c:pt idx="5">
                  <c:v>2</c:v>
                </c:pt>
                <c:pt idx="7">
                  <c:v>1</c:v>
                </c:pt>
                <c:pt idx="16">
                  <c:v>1</c:v>
                </c:pt>
                <c:pt idx="17">
                  <c:v>1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1-4D7D-AD21-D7F98102C7A0}"/>
            </c:ext>
          </c:extLst>
        </c:ser>
        <c:ser>
          <c:idx val="3"/>
          <c:order val="3"/>
          <c:tx>
            <c:strRef>
              <c:f>Sheet4!$F$30</c:f>
              <c:strCache>
                <c:ptCount val="1"/>
                <c:pt idx="0">
                  <c:v>Hospitality &amp; Tourism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Sheet4!$B$31:$B$54</c:f>
              <c:strCache>
                <c:ptCount val="24"/>
                <c:pt idx="0">
                  <c:v>Angola</c:v>
                </c:pt>
                <c:pt idx="1">
                  <c:v>Burkina Faso</c:v>
                </c:pt>
                <c:pt idx="2">
                  <c:v>Burundi</c:v>
                </c:pt>
                <c:pt idx="3">
                  <c:v>Chad</c:v>
                </c:pt>
                <c:pt idx="4">
                  <c:v>Cote d'Ivoire</c:v>
                </c:pt>
                <c:pt idx="5">
                  <c:v>Djibouti</c:v>
                </c:pt>
                <c:pt idx="6">
                  <c:v>Eritrea</c:v>
                </c:pt>
                <c:pt idx="7">
                  <c:v>Gabon</c:v>
                </c:pt>
                <c:pt idx="8">
                  <c:v>Kenya</c:v>
                </c:pt>
                <c:pt idx="9">
                  <c:v>Lesotho</c:v>
                </c:pt>
                <c:pt idx="10">
                  <c:v>Madagascar</c:v>
                </c:pt>
                <c:pt idx="11">
                  <c:v>Malawi</c:v>
                </c:pt>
                <c:pt idx="12">
                  <c:v>Mauritius </c:v>
                </c:pt>
                <c:pt idx="13">
                  <c:v>Morocco</c:v>
                </c:pt>
                <c:pt idx="14">
                  <c:v>Mozambique</c:v>
                </c:pt>
                <c:pt idx="15">
                  <c:v>Multinational</c:v>
                </c:pt>
                <c:pt idx="16">
                  <c:v>Nigeria</c:v>
                </c:pt>
                <c:pt idx="17">
                  <c:v>Rwanda</c:v>
                </c:pt>
                <c:pt idx="18">
                  <c:v>Senegal </c:v>
                </c:pt>
                <c:pt idx="19">
                  <c:v>Sudan</c:v>
                </c:pt>
                <c:pt idx="20">
                  <c:v>Swaziland</c:v>
                </c:pt>
                <c:pt idx="21">
                  <c:v>Togo</c:v>
                </c:pt>
                <c:pt idx="22">
                  <c:v>Tunisia</c:v>
                </c:pt>
                <c:pt idx="23">
                  <c:v>Zambia</c:v>
                </c:pt>
              </c:strCache>
            </c:strRef>
          </c:cat>
          <c:val>
            <c:numRef>
              <c:f>Sheet4!$F$31:$F$54</c:f>
              <c:numCache>
                <c:formatCode>General</c:formatCode>
                <c:ptCount val="24"/>
                <c:pt idx="2">
                  <c:v>1</c:v>
                </c:pt>
                <c:pt idx="5">
                  <c:v>1</c:v>
                </c:pt>
                <c:pt idx="8">
                  <c:v>1</c:v>
                </c:pt>
                <c:pt idx="17">
                  <c:v>1</c:v>
                </c:pt>
                <c:pt idx="20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1-4D7D-AD21-D7F98102C7A0}"/>
            </c:ext>
          </c:extLst>
        </c:ser>
        <c:ser>
          <c:idx val="4"/>
          <c:order val="4"/>
          <c:tx>
            <c:strRef>
              <c:f>Sheet4!$G$30</c:f>
              <c:strCache>
                <c:ptCount val="1"/>
                <c:pt idx="0">
                  <c:v>Industrial &amp; Trade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Sheet4!$B$31:$B$54</c:f>
              <c:strCache>
                <c:ptCount val="24"/>
                <c:pt idx="0">
                  <c:v>Angola</c:v>
                </c:pt>
                <c:pt idx="1">
                  <c:v>Burkina Faso</c:v>
                </c:pt>
                <c:pt idx="2">
                  <c:v>Burundi</c:v>
                </c:pt>
                <c:pt idx="3">
                  <c:v>Chad</c:v>
                </c:pt>
                <c:pt idx="4">
                  <c:v>Cote d'Ivoire</c:v>
                </c:pt>
                <c:pt idx="5">
                  <c:v>Djibouti</c:v>
                </c:pt>
                <c:pt idx="6">
                  <c:v>Eritrea</c:v>
                </c:pt>
                <c:pt idx="7">
                  <c:v>Gabon</c:v>
                </c:pt>
                <c:pt idx="8">
                  <c:v>Kenya</c:v>
                </c:pt>
                <c:pt idx="9">
                  <c:v>Lesotho</c:v>
                </c:pt>
                <c:pt idx="10">
                  <c:v>Madagascar</c:v>
                </c:pt>
                <c:pt idx="11">
                  <c:v>Malawi</c:v>
                </c:pt>
                <c:pt idx="12">
                  <c:v>Mauritius </c:v>
                </c:pt>
                <c:pt idx="13">
                  <c:v>Morocco</c:v>
                </c:pt>
                <c:pt idx="14">
                  <c:v>Mozambique</c:v>
                </c:pt>
                <c:pt idx="15">
                  <c:v>Multinational</c:v>
                </c:pt>
                <c:pt idx="16">
                  <c:v>Nigeria</c:v>
                </c:pt>
                <c:pt idx="17">
                  <c:v>Rwanda</c:v>
                </c:pt>
                <c:pt idx="18">
                  <c:v>Senegal </c:v>
                </c:pt>
                <c:pt idx="19">
                  <c:v>Sudan</c:v>
                </c:pt>
                <c:pt idx="20">
                  <c:v>Swaziland</c:v>
                </c:pt>
                <c:pt idx="21">
                  <c:v>Togo</c:v>
                </c:pt>
                <c:pt idx="22">
                  <c:v>Tunisia</c:v>
                </c:pt>
                <c:pt idx="23">
                  <c:v>Zambia</c:v>
                </c:pt>
              </c:strCache>
            </c:strRef>
          </c:cat>
          <c:val>
            <c:numRef>
              <c:f>Sheet4!$G$31:$G$54</c:f>
              <c:numCache>
                <c:formatCode>General</c:formatCode>
                <c:ptCount val="24"/>
                <c:pt idx="6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81-4D7D-AD21-D7F98102C7A0}"/>
            </c:ext>
          </c:extLst>
        </c:ser>
        <c:ser>
          <c:idx val="5"/>
          <c:order val="5"/>
          <c:tx>
            <c:strRef>
              <c:f>Sheet4!$H$30</c:f>
              <c:strCache>
                <c:ptCount val="1"/>
                <c:pt idx="0">
                  <c:v>Urban Development &amp; Real Estate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Sheet4!$B$31:$B$54</c:f>
              <c:strCache>
                <c:ptCount val="24"/>
                <c:pt idx="0">
                  <c:v>Angola</c:v>
                </c:pt>
                <c:pt idx="1">
                  <c:v>Burkina Faso</c:v>
                </c:pt>
                <c:pt idx="2">
                  <c:v>Burundi</c:v>
                </c:pt>
                <c:pt idx="3">
                  <c:v>Chad</c:v>
                </c:pt>
                <c:pt idx="4">
                  <c:v>Cote d'Ivoire</c:v>
                </c:pt>
                <c:pt idx="5">
                  <c:v>Djibouti</c:v>
                </c:pt>
                <c:pt idx="6">
                  <c:v>Eritrea</c:v>
                </c:pt>
                <c:pt idx="7">
                  <c:v>Gabon</c:v>
                </c:pt>
                <c:pt idx="8">
                  <c:v>Kenya</c:v>
                </c:pt>
                <c:pt idx="9">
                  <c:v>Lesotho</c:v>
                </c:pt>
                <c:pt idx="10">
                  <c:v>Madagascar</c:v>
                </c:pt>
                <c:pt idx="11">
                  <c:v>Malawi</c:v>
                </c:pt>
                <c:pt idx="12">
                  <c:v>Mauritius </c:v>
                </c:pt>
                <c:pt idx="13">
                  <c:v>Morocco</c:v>
                </c:pt>
                <c:pt idx="14">
                  <c:v>Mozambique</c:v>
                </c:pt>
                <c:pt idx="15">
                  <c:v>Multinational</c:v>
                </c:pt>
                <c:pt idx="16">
                  <c:v>Nigeria</c:v>
                </c:pt>
                <c:pt idx="17">
                  <c:v>Rwanda</c:v>
                </c:pt>
                <c:pt idx="18">
                  <c:v>Senegal </c:v>
                </c:pt>
                <c:pt idx="19">
                  <c:v>Sudan</c:v>
                </c:pt>
                <c:pt idx="20">
                  <c:v>Swaziland</c:v>
                </c:pt>
                <c:pt idx="21">
                  <c:v>Togo</c:v>
                </c:pt>
                <c:pt idx="22">
                  <c:v>Tunisia</c:v>
                </c:pt>
                <c:pt idx="23">
                  <c:v>Zambia</c:v>
                </c:pt>
              </c:strCache>
            </c:strRef>
          </c:cat>
          <c:val>
            <c:numRef>
              <c:f>Sheet4!$H$31:$H$54</c:f>
              <c:numCache>
                <c:formatCode>General</c:formatCode>
                <c:ptCount val="24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81-4D7D-AD21-D7F98102C7A0}"/>
            </c:ext>
          </c:extLst>
        </c:ser>
        <c:ser>
          <c:idx val="6"/>
          <c:order val="6"/>
          <c:tx>
            <c:strRef>
              <c:f>Sheet4!$I$30</c:f>
              <c:strCache>
                <c:ptCount val="1"/>
                <c:pt idx="0">
                  <c:v>Social - Education &amp; Health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Sheet4!$B$31:$B$54</c:f>
              <c:strCache>
                <c:ptCount val="24"/>
                <c:pt idx="0">
                  <c:v>Angola</c:v>
                </c:pt>
                <c:pt idx="1">
                  <c:v>Burkina Faso</c:v>
                </c:pt>
                <c:pt idx="2">
                  <c:v>Burundi</c:v>
                </c:pt>
                <c:pt idx="3">
                  <c:v>Chad</c:v>
                </c:pt>
                <c:pt idx="4">
                  <c:v>Cote d'Ivoire</c:v>
                </c:pt>
                <c:pt idx="5">
                  <c:v>Djibouti</c:v>
                </c:pt>
                <c:pt idx="6">
                  <c:v>Eritrea</c:v>
                </c:pt>
                <c:pt idx="7">
                  <c:v>Gabon</c:v>
                </c:pt>
                <c:pt idx="8">
                  <c:v>Kenya</c:v>
                </c:pt>
                <c:pt idx="9">
                  <c:v>Lesotho</c:v>
                </c:pt>
                <c:pt idx="10">
                  <c:v>Madagascar</c:v>
                </c:pt>
                <c:pt idx="11">
                  <c:v>Malawi</c:v>
                </c:pt>
                <c:pt idx="12">
                  <c:v>Mauritius </c:v>
                </c:pt>
                <c:pt idx="13">
                  <c:v>Morocco</c:v>
                </c:pt>
                <c:pt idx="14">
                  <c:v>Mozambique</c:v>
                </c:pt>
                <c:pt idx="15">
                  <c:v>Multinational</c:v>
                </c:pt>
                <c:pt idx="16">
                  <c:v>Nigeria</c:v>
                </c:pt>
                <c:pt idx="17">
                  <c:v>Rwanda</c:v>
                </c:pt>
                <c:pt idx="18">
                  <c:v>Senegal </c:v>
                </c:pt>
                <c:pt idx="19">
                  <c:v>Sudan</c:v>
                </c:pt>
                <c:pt idx="20">
                  <c:v>Swaziland</c:v>
                </c:pt>
                <c:pt idx="21">
                  <c:v>Togo</c:v>
                </c:pt>
                <c:pt idx="22">
                  <c:v>Tunisia</c:v>
                </c:pt>
                <c:pt idx="23">
                  <c:v>Zambia</c:v>
                </c:pt>
              </c:strCache>
            </c:strRef>
          </c:cat>
          <c:val>
            <c:numRef>
              <c:f>Sheet4!$I$31:$I$54</c:f>
              <c:numCache>
                <c:formatCode>General</c:formatCode>
                <c:ptCount val="24"/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81-4D7D-AD21-D7F98102C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7863792"/>
        <c:axId val="607860528"/>
      </c:barChart>
      <c:catAx>
        <c:axId val="607863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 dirty="0" smtClean="0">
                    <a:latin typeface="Calibri" panose="020F0502020204030204" pitchFamily="34" charset="0"/>
                  </a:rPr>
                  <a:t>Countries</a:t>
                </a:r>
                <a:endParaRPr lang="fr-FR" b="1" dirty="0"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07860528"/>
        <c:crosses val="autoZero"/>
        <c:auto val="1"/>
        <c:lblAlgn val="ctr"/>
        <c:lblOffset val="100"/>
        <c:noMultiLvlLbl val="0"/>
      </c:catAx>
      <c:valAx>
        <c:axId val="60786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 dirty="0" smtClean="0">
                    <a:latin typeface="Calibri" panose="020F0502020204030204" pitchFamily="34" charset="0"/>
                  </a:rPr>
                  <a:t>No</a:t>
                </a:r>
                <a:r>
                  <a:rPr lang="fr-FR" b="1" baseline="0" dirty="0" smtClean="0">
                    <a:latin typeface="Calibri" panose="020F0502020204030204" pitchFamily="34" charset="0"/>
                  </a:rPr>
                  <a:t> of Deals</a:t>
                </a:r>
                <a:endParaRPr lang="fr-FR" b="1" dirty="0"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86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14" cy="4666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478" y="0"/>
            <a:ext cx="2982713" cy="4666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82FD-841D-FC44-A622-818E13006608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10"/>
            <a:ext cx="2982714" cy="4666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478" y="8829710"/>
            <a:ext cx="2982713" cy="4666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D295D-4BA6-0D4D-BBE1-4C00D5E8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1C753-E84D-4D30-AE4E-E1C3D94CC448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62050"/>
            <a:ext cx="5576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F4F05-2846-4DD2-BD6A-E1E17B1897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21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48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0D70-C282-4350-A1B8-AFA37EFE84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0D70-C282-4350-A1B8-AFA37EFE84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0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0D70-C282-4350-A1B8-AFA37EFE84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57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DB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5444" y="6281650"/>
            <a:ext cx="695398" cy="365125"/>
          </a:xfrm>
        </p:spPr>
        <p:txBody>
          <a:bodyPr/>
          <a:lstStyle>
            <a:lvl1pPr>
              <a:defRPr sz="1100">
                <a:latin typeface="Garamond"/>
              </a:defRPr>
            </a:lvl1pPr>
          </a:lstStyle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1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9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3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5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DB 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5444" y="6281650"/>
            <a:ext cx="695398" cy="365125"/>
          </a:xfrm>
        </p:spPr>
        <p:txBody>
          <a:bodyPr/>
          <a:lstStyle>
            <a:lvl1pPr>
              <a:defRPr sz="1100">
                <a:latin typeface="Garamond"/>
              </a:defRPr>
            </a:lvl1pPr>
          </a:lstStyle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7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9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4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3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5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5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50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  <p:extLst/>
          </p:nvPr>
        </p:nvSpPr>
        <p:spPr>
          <a:xfrm>
            <a:off x="963869" y="1660634"/>
            <a:ext cx="10196623" cy="3807459"/>
          </a:xfrm>
          <a:effectLst>
            <a:softEdge rad="635000"/>
          </a:effectLst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AFRICA INVESTMENT </a:t>
            </a:r>
            <a:r>
              <a:rPr lang="en-US" sz="450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FORUM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/>
              </a:rPr>
              <a:t/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/>
              </a:rPr>
            </a:br>
            <a:r>
              <a:rPr lang="en-US" sz="2600" b="1" i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Africa’s  Investment Market Place</a:t>
            </a:r>
            <a:br>
              <a:rPr lang="en-US" sz="2600" b="1" i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</a:br>
            <a:r>
              <a:rPr lang="en-US" sz="2800" b="1" i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/>
            </a:r>
            <a:br>
              <a:rPr lang="en-US" sz="2800" b="1" i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</a:br>
            <a:r>
              <a:rPr lang="en-US" sz="2800" b="1" i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	</a:t>
            </a:r>
            <a:r>
              <a:rPr lang="en-US" sz="2800" b="1" i="1" dirty="0">
                <a:solidFill>
                  <a:srgbClr val="3C7483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800" b="1" i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Mrs</a:t>
            </a:r>
            <a: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 Stella </a:t>
            </a:r>
            <a:r>
              <a:rPr lang="en-US" sz="2800" b="1" dirty="0" err="1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Kilonzo</a:t>
            </a:r>
            <a: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/>
            </a:r>
            <a:b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</a:br>
            <a: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					</a:t>
            </a:r>
            <a: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Senior Director, Africa Investment Forum</a:t>
            </a:r>
            <a:b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</a:br>
            <a: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		</a:t>
            </a:r>
            <a:r>
              <a:rPr lang="en-US" sz="2800" b="1" dirty="0">
                <a:solidFill>
                  <a:srgbClr val="3C7483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>     Office of the President</a:t>
            </a:r>
            <a: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  <a:t/>
            </a:r>
            <a:br>
              <a:rPr lang="en-US" sz="2800" b="1" dirty="0" smtClean="0">
                <a:solidFill>
                  <a:srgbClr val="3C7483"/>
                </a:solidFill>
                <a:latin typeface="Franklin Gothic Medium Cond" panose="020B0606030402020204" pitchFamily="34" charset="0"/>
              </a:rPr>
            </a:br>
            <a:r>
              <a:rPr lang="en-US" sz="2800" b="1" i="1" dirty="0">
                <a:solidFill>
                  <a:srgbClr val="3C7483"/>
                </a:solidFill>
                <a:latin typeface="Franklin Gothic Medium Cond" panose="020B0606030402020204" pitchFamily="34" charset="0"/>
              </a:rPr>
              <a:t/>
            </a:r>
            <a:br>
              <a:rPr lang="en-US" sz="2800" b="1" i="1" dirty="0">
                <a:solidFill>
                  <a:srgbClr val="3C7483"/>
                </a:solidFill>
                <a:latin typeface="Franklin Gothic Medium Cond" panose="020B0606030402020204" pitchFamily="34" charset="0"/>
              </a:rPr>
            </a:br>
            <a:r>
              <a:rPr lang="en-US" sz="2000" b="1" dirty="0" smtClean="0">
                <a:solidFill>
                  <a:schemeClr val="accent6"/>
                </a:solidFill>
                <a:latin typeface="Franklin Gothic Medium Cond" panose="020B0606030402020204" pitchFamily="34" charset="0"/>
                <a:cs typeface="Arial"/>
              </a:rPr>
              <a:t>June </a:t>
            </a:r>
            <a:r>
              <a:rPr lang="en-US" sz="2000" b="1" dirty="0">
                <a:solidFill>
                  <a:schemeClr val="accent6"/>
                </a:solidFill>
                <a:latin typeface="Franklin Gothic Medium Cond" panose="020B0606030402020204" pitchFamily="34" charset="0"/>
                <a:cs typeface="Arial"/>
              </a:rPr>
              <a:t>2018</a:t>
            </a:r>
            <a:r>
              <a:rPr lang="en-US" sz="2800" b="1" dirty="0">
                <a:solidFill>
                  <a:schemeClr val="accent6"/>
                </a:solidFill>
                <a:latin typeface="Franklin Gothic Medium Cond" panose="020B0606030402020204" pitchFamily="34" charset="0"/>
                <a:cs typeface="Arial"/>
              </a:rPr>
              <a:t/>
            </a:r>
            <a:br>
              <a:rPr lang="en-US" sz="2800" b="1" dirty="0">
                <a:solidFill>
                  <a:schemeClr val="accent6"/>
                </a:solidFill>
                <a:latin typeface="Franklin Gothic Medium Cond" panose="020B0606030402020204" pitchFamily="34" charset="0"/>
                <a:cs typeface="Arial"/>
              </a:rPr>
            </a:br>
            <a:endParaRPr lang="en-US" sz="2800" b="1" i="1" dirty="0">
              <a:solidFill>
                <a:srgbClr val="3C7483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791" y="5356077"/>
            <a:ext cx="1949942" cy="1097775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430" y="9602"/>
            <a:ext cx="1786570" cy="81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3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7621" y="2501183"/>
            <a:ext cx="10736179" cy="2354097"/>
            <a:chOff x="1390475" y="3465556"/>
            <a:chExt cx="10058400" cy="2354097"/>
          </a:xfrm>
        </p:grpSpPr>
        <p:grpSp>
          <p:nvGrpSpPr>
            <p:cNvPr id="8" name="Group 7"/>
            <p:cNvGrpSpPr/>
            <p:nvPr/>
          </p:nvGrpSpPr>
          <p:grpSpPr>
            <a:xfrm>
              <a:off x="1510553" y="3505763"/>
              <a:ext cx="9938322" cy="2313890"/>
              <a:chOff x="1510553" y="3505763"/>
              <a:chExt cx="9938322" cy="231389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1510553" y="3505767"/>
                <a:ext cx="2409243" cy="2313886"/>
                <a:chOff x="2208211" y="2819431"/>
                <a:chExt cx="2601774" cy="231448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flipV="1">
                  <a:off x="3122612" y="2819431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2208211" y="3238884"/>
                  <a:ext cx="2601774" cy="189503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09310"/>
                  <a:endParaRPr lang="en-US" sz="1400" dirty="0">
                    <a:solidFill>
                      <a:srgbClr val="2A515C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338272" y="3529363"/>
                  <a:ext cx="2254517" cy="1169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310"/>
                  <a:r>
                    <a:rPr lang="en-US" sz="1400" dirty="0" smtClean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Assist MDBs/DFIs in achieving deal closure through co-financing and syndication in the marketplace</a:t>
                  </a:r>
                  <a:endParaRPr lang="en-US" sz="1400" dirty="0">
                    <a:solidFill>
                      <a:schemeClr val="bg1"/>
                    </a:solidFill>
                    <a:latin typeface="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11" name="Groupe 22"/>
              <p:cNvGrpSpPr/>
              <p:nvPr/>
            </p:nvGrpSpPr>
            <p:grpSpPr>
              <a:xfrm>
                <a:off x="4028745" y="3505763"/>
                <a:ext cx="2404271" cy="2313887"/>
                <a:chOff x="5027611" y="2791357"/>
                <a:chExt cx="2596404" cy="2314490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 flipV="1">
                  <a:off x="5942011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grpSp>
              <p:nvGrpSpPr>
                <p:cNvPr id="22" name="Group 22"/>
                <p:cNvGrpSpPr/>
                <p:nvPr/>
              </p:nvGrpSpPr>
              <p:grpSpPr>
                <a:xfrm>
                  <a:off x="5027611" y="3238883"/>
                  <a:ext cx="2596404" cy="1866964"/>
                  <a:chOff x="3505199" y="3428999"/>
                  <a:chExt cx="2596404" cy="1866964"/>
                </a:xfrm>
              </p:grpSpPr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505199" y="3428999"/>
                    <a:ext cx="2596404" cy="1866964"/>
                  </a:xfrm>
                  <a:prstGeom prst="roundRect">
                    <a:avLst/>
                  </a:prstGeom>
                  <a:gradFill>
                    <a:gsLst>
                      <a:gs pos="8000">
                        <a:srgbClr val="D2C286"/>
                      </a:gs>
                      <a:gs pos="50000">
                        <a:srgbClr val="EBEBAE"/>
                      </a:gs>
                      <a:gs pos="90000">
                        <a:srgbClr val="EBEBAE"/>
                      </a:gs>
                    </a:gsLst>
                    <a:lin ang="2700000" scaled="1"/>
                  </a:gradFill>
                  <a:ln>
                    <a:solidFill>
                      <a:srgbClr val="D2C286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2000" endA="300" endPos="350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609310"/>
                    <a:endParaRPr lang="en-US" sz="1400" dirty="0">
                      <a:solidFill>
                        <a:srgbClr val="2A515C"/>
                      </a:solidFill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756537" y="3813785"/>
                    <a:ext cx="2093723" cy="9543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310"/>
                    <a:endParaRPr lang="en-US" sz="1400" dirty="0" smtClean="0">
                      <a:solidFill>
                        <a:srgbClr val="2A515C"/>
                      </a:solidFill>
                      <a:latin typeface="Franklin Gothic Book" panose="020B0503020102020204" pitchFamily="34" charset="0"/>
                    </a:endParaRPr>
                  </a:p>
                  <a:p>
                    <a:pPr algn="ctr" defTabSz="609310"/>
                    <a:r>
                      <a:rPr lang="en-US" sz="1400" dirty="0" smtClean="0">
                        <a:solidFill>
                          <a:srgbClr val="2A515C"/>
                        </a:solidFill>
                        <a:latin typeface="Franklin Gothic Book" panose="020B0503020102020204" pitchFamily="34" charset="0"/>
                      </a:rPr>
                      <a:t>Contribute to </a:t>
                    </a:r>
                    <a:r>
                      <a:rPr lang="en-US" sz="1400" dirty="0">
                        <a:solidFill>
                          <a:srgbClr val="2A515C"/>
                        </a:solidFill>
                        <a:latin typeface="Franklin Gothic Book" panose="020B0503020102020204" pitchFamily="34" charset="0"/>
                      </a:rPr>
                      <a:t>c</a:t>
                    </a:r>
                    <a:r>
                      <a:rPr lang="en-US" sz="1400" dirty="0" smtClean="0">
                        <a:solidFill>
                          <a:srgbClr val="2A515C"/>
                        </a:solidFill>
                        <a:latin typeface="Franklin Gothic Book" panose="020B0503020102020204" pitchFamily="34" charset="0"/>
                      </a:rPr>
                      <a:t>losing Africa’s investment gap</a:t>
                    </a:r>
                  </a:p>
                  <a:p>
                    <a:pPr algn="ctr" defTabSz="609310"/>
                    <a:endParaRPr lang="en-US" sz="1400" b="1" dirty="0">
                      <a:solidFill>
                        <a:srgbClr val="2A515C"/>
                      </a:solidFill>
                      <a:latin typeface="Garamond" panose="02020404030301010803" pitchFamily="18" charset="0"/>
                    </a:endParaRPr>
                  </a:p>
                </p:txBody>
              </p:sp>
            </p:grpSp>
          </p:grpSp>
          <p:grpSp>
            <p:nvGrpSpPr>
              <p:cNvPr id="12" name="Groupe 40"/>
              <p:cNvGrpSpPr/>
              <p:nvPr/>
            </p:nvGrpSpPr>
            <p:grpSpPr>
              <a:xfrm>
                <a:off x="9035003" y="3505765"/>
                <a:ext cx="2413872" cy="2313885"/>
                <a:chOff x="7770812" y="2791357"/>
                <a:chExt cx="2606774" cy="231448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 flipV="1">
                  <a:off x="8685212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7770812" y="3238884"/>
                  <a:ext cx="2606774" cy="1866959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09310"/>
                  <a:endParaRPr lang="en-US" sz="1400" dirty="0">
                    <a:solidFill>
                      <a:srgbClr val="2A515C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035854" y="3394459"/>
                  <a:ext cx="2286000" cy="1600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310"/>
                  <a:r>
                    <a:rPr lang="en-US" sz="1400" dirty="0" smtClean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Leveraging MDBs/DFIs comparative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advantage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(as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key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conveners and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honest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brokers) to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further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consolidate their trusted relationships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and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Franklin Gothic Book" panose="020B0503020102020204" pitchFamily="34" charset="0"/>
                    </a:rPr>
                    <a:t>brand equities</a:t>
                  </a:r>
                  <a:endParaRPr lang="en-US" sz="140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13" name="Groupe 22"/>
              <p:cNvGrpSpPr/>
              <p:nvPr/>
            </p:nvGrpSpPr>
            <p:grpSpPr>
              <a:xfrm>
                <a:off x="6539234" y="3505765"/>
                <a:ext cx="2386823" cy="2313885"/>
                <a:chOff x="5024668" y="2791357"/>
                <a:chExt cx="2577562" cy="231448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 flipV="1">
                  <a:off x="5942011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grpSp>
              <p:nvGrpSpPr>
                <p:cNvPr id="15" name="Group 22"/>
                <p:cNvGrpSpPr/>
                <p:nvPr/>
              </p:nvGrpSpPr>
              <p:grpSpPr>
                <a:xfrm>
                  <a:off x="5024668" y="3238884"/>
                  <a:ext cx="2577562" cy="1866959"/>
                  <a:chOff x="3502256" y="3429000"/>
                  <a:chExt cx="2577562" cy="1866959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3505200" y="3429000"/>
                    <a:ext cx="2574618" cy="1866959"/>
                  </a:xfrm>
                  <a:prstGeom prst="roundRect">
                    <a:avLst/>
                  </a:prstGeom>
                  <a:gradFill>
                    <a:gsLst>
                      <a:gs pos="8000">
                        <a:srgbClr val="D2C286"/>
                      </a:gs>
                      <a:gs pos="50000">
                        <a:srgbClr val="EBEBAE"/>
                      </a:gs>
                      <a:gs pos="90000">
                        <a:srgbClr val="EBEBAE"/>
                      </a:gs>
                    </a:gsLst>
                    <a:lin ang="2700000" scaled="1"/>
                  </a:gradFill>
                  <a:ln>
                    <a:solidFill>
                      <a:srgbClr val="D2C286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2000" endA="300" endPos="350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609310"/>
                    <a:endParaRPr lang="en-US" sz="1400" dirty="0">
                      <a:solidFill>
                        <a:srgbClr val="2A515C"/>
                      </a:solidFill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502256" y="3961474"/>
                    <a:ext cx="2558171" cy="7388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310"/>
                    <a:r>
                      <a:rPr lang="en-US" sz="1400" dirty="0" smtClean="0">
                        <a:solidFill>
                          <a:srgbClr val="2A515C"/>
                        </a:solidFill>
                        <a:latin typeface="Franklin Gothic Book" panose="020B0503020102020204" pitchFamily="34" charset="0"/>
                      </a:rPr>
                      <a:t>Effective tracking of deals to follow through on transaction delivery</a:t>
                    </a:r>
                    <a:endParaRPr lang="en-US" sz="1400" dirty="0">
                      <a:solidFill>
                        <a:srgbClr val="2A515C"/>
                      </a:solidFill>
                      <a:latin typeface="Franklin Gothic Book" panose="020B0503020102020204" pitchFamily="34" charset="0"/>
                    </a:endParaRPr>
                  </a:p>
                </p:txBody>
              </p:sp>
            </p:grpSp>
          </p:grpSp>
        </p:grpSp>
        <p:sp>
          <p:nvSpPr>
            <p:cNvPr id="9" name="Rectangle 8"/>
            <p:cNvSpPr/>
            <p:nvPr/>
          </p:nvSpPr>
          <p:spPr>
            <a:xfrm>
              <a:off x="1390475" y="3465556"/>
              <a:ext cx="10058400" cy="228540"/>
            </a:xfrm>
            <a:prstGeom prst="rect">
              <a:avLst/>
            </a:prstGeom>
            <a:gradFill flip="none" rotWithShape="1">
              <a:gsLst>
                <a:gs pos="0">
                  <a:srgbClr val="CBCBCB">
                    <a:alpha val="77000"/>
                  </a:srgbClr>
                </a:gs>
                <a:gs pos="13000">
                  <a:srgbClr val="5F5F5F">
                    <a:alpha val="94000"/>
                  </a:srgbClr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4000">
                  <a:srgbClr val="292929"/>
                </a:gs>
                <a:gs pos="82001">
                  <a:srgbClr val="777777">
                    <a:alpha val="89000"/>
                  </a:srgbClr>
                </a:gs>
                <a:gs pos="100000">
                  <a:srgbClr val="EAEAEA">
                    <a:alpha val="88000"/>
                  </a:srgbClr>
                </a:gs>
              </a:gsLst>
              <a:lin ang="5400000" scaled="1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10"/>
              <a:endParaRPr lang="en-US" sz="1400" dirty="0">
                <a:solidFill>
                  <a:srgbClr val="2A515C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967747" y="-25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3C7483"/>
                </a:solidFill>
                <a:latin typeface="Franklin Gothic Medium Cond" pitchFamily="34" charset="0"/>
              </a:rPr>
              <a:t>What success will look like for the AIF</a:t>
            </a:r>
            <a:endParaRPr lang="en-US" sz="3200" b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551622" y="21634"/>
            <a:ext cx="3209512" cy="1409188"/>
            <a:chOff x="9551622" y="9602"/>
            <a:chExt cx="3209512" cy="1409188"/>
          </a:xfrm>
        </p:grpSpPr>
        <p:pic>
          <p:nvPicPr>
            <p:cNvPr id="50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1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M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0" y="776713"/>
            <a:ext cx="10405430" cy="29688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7" y="-253150"/>
            <a:ext cx="10515600" cy="1325563"/>
          </a:xfrm>
        </p:spPr>
        <p:txBody>
          <a:bodyPr>
            <a:normAutofit/>
          </a:bodyPr>
          <a:lstStyle/>
          <a:p>
            <a:pPr algn="ctr" defTabSz="457200"/>
            <a:r>
              <a:rPr lang="en-US" sz="3200" b="1" dirty="0" smtClean="0">
                <a:ln w="3175" cmpd="sng">
                  <a:noFill/>
                </a:ln>
                <a:solidFill>
                  <a:srgbClr val="3C7483"/>
                </a:solidFill>
                <a:latin typeface="Franklin Gothic Medium Cond" pitchFamily="34" charset="0"/>
              </a:rPr>
              <a:t>Africa’s Development Landscape</a:t>
            </a:r>
            <a:endParaRPr lang="en-US" sz="3200" b="1" dirty="0">
              <a:ln w="3175" cmpd="sng">
                <a:noFill/>
              </a:ln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7738" y="1499368"/>
            <a:ext cx="11279802" cy="5240902"/>
            <a:chOff x="884226" y="410611"/>
            <a:chExt cx="11279802" cy="5240902"/>
          </a:xfrm>
        </p:grpSpPr>
        <p:sp>
          <p:nvSpPr>
            <p:cNvPr id="9" name="Right Arrow 2"/>
            <p:cNvSpPr/>
            <p:nvPr/>
          </p:nvSpPr>
          <p:spPr>
            <a:xfrm>
              <a:off x="884226" y="2631019"/>
              <a:ext cx="10951875" cy="136898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perspectiveRelaxed">
                <a:rot lat="6000000" lon="0" rev="0"/>
              </a:camera>
              <a:lightRig rig="sunrise" dir="t"/>
            </a:scene3d>
            <a:sp3d extrusionH="196850" prstMaterial="soft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42" tIns="45514" rIns="91042" bIns="45514" anchor="ctr"/>
            <a:lstStyle/>
            <a:p>
              <a:pPr algn="ctr" defTabSz="602464">
                <a:defRPr/>
              </a:pPr>
              <a:endParaRPr lang="en-US" sz="17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3685955" y="3699265"/>
              <a:ext cx="2586703" cy="195224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85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600" dirty="0" smtClean="0">
                  <a:latin typeface="Franklin Gothic Book" panose="020B0503020102020204" pitchFamily="34" charset="0"/>
                </a:rPr>
                <a:t>At the same time, Africa’s </a:t>
              </a:r>
              <a:r>
                <a:rPr lang="en-US" sz="1600" b="1" dirty="0" smtClean="0">
                  <a:latin typeface="Franklin Gothic Book" panose="020B0503020102020204" pitchFamily="34" charset="0"/>
                </a:rPr>
                <a:t>financing gap </a:t>
              </a:r>
              <a:r>
                <a:rPr lang="en-US" sz="1600" dirty="0" smtClean="0">
                  <a:latin typeface="Franklin Gothic Book" panose="020B0503020102020204" pitchFamily="34" charset="0"/>
                </a:rPr>
                <a:t>continues to expand</a:t>
              </a:r>
              <a:endParaRPr lang="en-US" sz="16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4" name="Rounded Rectangle 5"/>
            <p:cNvSpPr/>
            <p:nvPr/>
          </p:nvSpPr>
          <p:spPr>
            <a:xfrm>
              <a:off x="6545401" y="3682581"/>
              <a:ext cx="2708123" cy="1943891"/>
            </a:xfrm>
            <a:prstGeom prst="roundRect">
              <a:avLst/>
            </a:prstGeom>
            <a:gradFill flip="none" rotWithShape="1">
              <a:gsLst>
                <a:gs pos="10000">
                  <a:srgbClr val="EBEBAE"/>
                </a:gs>
                <a:gs pos="50000">
                  <a:srgbClr val="EBEBAE"/>
                </a:gs>
                <a:gs pos="90000">
                  <a:srgbClr val="D2C28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2464">
                <a:defRPr/>
              </a:pPr>
              <a:r>
                <a:rPr lang="en-US" sz="150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This gap cannot </a:t>
              </a:r>
              <a:r>
                <a:rPr lang="en-US" sz="15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be addressed </a:t>
              </a:r>
              <a:r>
                <a:rPr lang="en-US" sz="150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by </a:t>
              </a:r>
              <a:r>
                <a:rPr lang="en-US" sz="15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MDBs and </a:t>
              </a:r>
              <a:r>
                <a:rPr lang="en-US" sz="150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Governments only. It requires </a:t>
              </a:r>
              <a:r>
                <a:rPr lang="en-US" sz="1500" b="1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broad based partnerships</a:t>
              </a:r>
              <a:r>
                <a:rPr lang="en-US" sz="15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 and </a:t>
              </a:r>
              <a:r>
                <a:rPr lang="en-US" sz="1500" b="1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collective effort </a:t>
              </a:r>
              <a:r>
                <a:rPr lang="en-US" sz="15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with the p</a:t>
              </a:r>
              <a:r>
                <a:rPr lang="en-US" sz="150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rivate sector </a:t>
              </a:r>
              <a:r>
                <a:rPr lang="en-US" sz="15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to leverage </a:t>
              </a:r>
              <a:r>
                <a:rPr lang="en-US" sz="1500" b="1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capital at scale</a:t>
              </a:r>
              <a:r>
                <a:rPr lang="en-US" sz="1500" b="1" dirty="0">
                  <a:latin typeface="Franklin Gothic Book" panose="020B0503020102020204" pitchFamily="34" charset="0"/>
                </a:rPr>
                <a:t>.</a:t>
              </a:r>
              <a:endParaRPr lang="en-US" sz="1500" b="1" dirty="0">
                <a:solidFill>
                  <a:srgbClr val="2A515C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0" name="Rounded Rectangle 6"/>
            <p:cNvSpPr/>
            <p:nvPr/>
          </p:nvSpPr>
          <p:spPr>
            <a:xfrm>
              <a:off x="9351579" y="410611"/>
              <a:ext cx="2812449" cy="2033738"/>
            </a:xfrm>
            <a:prstGeom prst="roundRect">
              <a:avLst/>
            </a:prstGeom>
            <a:gradFill flip="none" rotWithShape="1">
              <a:gsLst>
                <a:gs pos="10000">
                  <a:srgbClr val="EBEBAE"/>
                </a:gs>
                <a:gs pos="50000">
                  <a:srgbClr val="EBEBAE"/>
                </a:gs>
                <a:gs pos="90000">
                  <a:srgbClr val="D2C28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The High 5s will accelerate progress towards the SDGs </a:t>
              </a:r>
              <a:br>
                <a:rPr lang="en-US" sz="1400" b="1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</a:br>
              <a:endParaRPr lang="en-US" sz="1400" b="1" dirty="0">
                <a:solidFill>
                  <a:srgbClr val="2A515C"/>
                </a:solidFill>
                <a:latin typeface="Franklin Gothic Book" panose="020B0503020102020204" pitchFamily="34" charset="0"/>
              </a:endParaRPr>
            </a:p>
            <a:p>
              <a:pPr algn="ctr"/>
              <a:r>
                <a:rPr lang="en-US" sz="14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According to a UN report, the High 5s will contribute </a:t>
              </a:r>
              <a:br>
                <a:rPr lang="en-US" sz="14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</a:br>
              <a:r>
                <a:rPr lang="en-US" sz="14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to achieving almost 90% of the SDGs in Africa.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51622" y="9602"/>
            <a:ext cx="3209512" cy="1409188"/>
            <a:chOff x="9551622" y="9602"/>
            <a:chExt cx="3209512" cy="1409188"/>
          </a:xfrm>
        </p:grpSpPr>
        <p:pic>
          <p:nvPicPr>
            <p:cNvPr id="58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M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0" y="680457"/>
            <a:ext cx="10405430" cy="29688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59094" y="824623"/>
            <a:ext cx="8318860" cy="3189332"/>
            <a:chOff x="152399" y="2994988"/>
            <a:chExt cx="10515601" cy="3550109"/>
          </a:xfrm>
        </p:grpSpPr>
        <p:pic>
          <p:nvPicPr>
            <p:cNvPr id="53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2994988"/>
              <a:ext cx="4150420" cy="3550109"/>
            </a:xfrm>
            <a:prstGeom prst="rect">
              <a:avLst/>
            </a:prstGeom>
          </p:spPr>
        </p:pic>
        <p:grpSp>
          <p:nvGrpSpPr>
            <p:cNvPr id="54" name="Grouper 26"/>
            <p:cNvGrpSpPr/>
            <p:nvPr/>
          </p:nvGrpSpPr>
          <p:grpSpPr>
            <a:xfrm>
              <a:off x="4634837" y="3408218"/>
              <a:ext cx="4346369" cy="2955572"/>
              <a:chOff x="5973781" y="2493818"/>
              <a:chExt cx="4346369" cy="2955572"/>
            </a:xfrm>
          </p:grpSpPr>
          <p:sp>
            <p:nvSpPr>
              <p:cNvPr id="61" name="Title 1"/>
              <p:cNvSpPr txBox="1">
                <a:spLocks/>
              </p:cNvSpPr>
              <p:nvPr/>
            </p:nvSpPr>
            <p:spPr bwMode="auto">
              <a:xfrm>
                <a:off x="5973781" y="2812938"/>
                <a:ext cx="2470068" cy="393400"/>
              </a:xfrm>
              <a:prstGeom prst="rect">
                <a:avLst/>
              </a:prstGeom>
              <a:solidFill>
                <a:srgbClr val="7EB531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350" dirty="0" smtClean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Light up and power Africa</a:t>
                </a:r>
                <a:endParaRPr lang="en-US" sz="1350" dirty="0">
                  <a:solidFill>
                    <a:srgbClr val="FFFFFF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2" name="Title 1"/>
              <p:cNvSpPr txBox="1">
                <a:spLocks/>
              </p:cNvSpPr>
              <p:nvPr/>
            </p:nvSpPr>
            <p:spPr bwMode="auto">
              <a:xfrm>
                <a:off x="5973781" y="3261548"/>
                <a:ext cx="2470068" cy="393400"/>
              </a:xfrm>
              <a:prstGeom prst="rect">
                <a:avLst/>
              </a:prstGeom>
              <a:solidFill>
                <a:srgbClr val="B8B519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350" dirty="0" smtClean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Feed Africa</a:t>
                </a:r>
                <a:endParaRPr lang="en-US" sz="1350" dirty="0">
                  <a:solidFill>
                    <a:srgbClr val="FFFFFF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3" name="Title 1"/>
              <p:cNvSpPr txBox="1">
                <a:spLocks/>
              </p:cNvSpPr>
              <p:nvPr/>
            </p:nvSpPr>
            <p:spPr bwMode="auto">
              <a:xfrm>
                <a:off x="5973781" y="3710158"/>
                <a:ext cx="2470068" cy="393400"/>
              </a:xfrm>
              <a:prstGeom prst="rect">
                <a:avLst/>
              </a:prstGeom>
              <a:solidFill>
                <a:srgbClr val="F48F0B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350" dirty="0" smtClean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Industrialize Africa</a:t>
                </a:r>
                <a:endParaRPr lang="en-US" sz="1350" dirty="0">
                  <a:solidFill>
                    <a:srgbClr val="FFFFFF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4" name="Title 1"/>
              <p:cNvSpPr txBox="1">
                <a:spLocks/>
              </p:cNvSpPr>
              <p:nvPr/>
            </p:nvSpPr>
            <p:spPr bwMode="auto">
              <a:xfrm>
                <a:off x="5973781" y="4158768"/>
                <a:ext cx="2470068" cy="393400"/>
              </a:xfrm>
              <a:prstGeom prst="rect">
                <a:avLst/>
              </a:prstGeom>
              <a:solidFill>
                <a:srgbClr val="419CD9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350" dirty="0" smtClean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Integrate Africa</a:t>
                </a:r>
                <a:endParaRPr lang="en-US" sz="1350" dirty="0">
                  <a:solidFill>
                    <a:srgbClr val="FFFFFF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5" name="Title 1"/>
              <p:cNvSpPr txBox="1">
                <a:spLocks/>
              </p:cNvSpPr>
              <p:nvPr/>
            </p:nvSpPr>
            <p:spPr bwMode="auto">
              <a:xfrm>
                <a:off x="5973781" y="4607378"/>
                <a:ext cx="2470068" cy="393400"/>
              </a:xfrm>
              <a:prstGeom prst="rect">
                <a:avLst/>
              </a:prstGeom>
              <a:solidFill>
                <a:srgbClr val="B01B1D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350" dirty="0" smtClean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Improve the quality of life</a:t>
                </a:r>
                <a:endParaRPr lang="en-US" sz="1350" dirty="0">
                  <a:solidFill>
                    <a:srgbClr val="FFFFFF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6" name="Title 1"/>
              <p:cNvSpPr txBox="1">
                <a:spLocks/>
              </p:cNvSpPr>
              <p:nvPr/>
            </p:nvSpPr>
            <p:spPr bwMode="auto">
              <a:xfrm>
                <a:off x="5973781" y="5055990"/>
                <a:ext cx="2470068" cy="393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350" b="1" dirty="0" smtClean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TOTAL</a:t>
                </a:r>
                <a:endParaRPr lang="en-US" sz="1350" b="1" dirty="0">
                  <a:solidFill>
                    <a:srgbClr val="FFFFFF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7" name="Title 1"/>
              <p:cNvSpPr txBox="1">
                <a:spLocks/>
              </p:cNvSpPr>
              <p:nvPr/>
            </p:nvSpPr>
            <p:spPr bwMode="auto">
              <a:xfrm>
                <a:off x="8503224" y="2812938"/>
                <a:ext cx="1816926" cy="393400"/>
              </a:xfrm>
              <a:prstGeom prst="rect">
                <a:avLst/>
              </a:prstGeom>
              <a:solidFill>
                <a:schemeClr val="bg1">
                  <a:lumMod val="95000"/>
                  <a:alpha val="16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$</a:t>
                </a:r>
                <a:r>
                  <a:rPr lang="en-US" sz="1400" dirty="0" smtClean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65–90 billion</a:t>
                </a:r>
                <a:endParaRPr lang="en-US" sz="1400" dirty="0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8" name="Title 1"/>
              <p:cNvSpPr txBox="1">
                <a:spLocks/>
              </p:cNvSpPr>
              <p:nvPr/>
            </p:nvSpPr>
            <p:spPr bwMode="auto">
              <a:xfrm>
                <a:off x="8503224" y="3261548"/>
                <a:ext cx="1816926" cy="393400"/>
              </a:xfrm>
              <a:prstGeom prst="rect">
                <a:avLst/>
              </a:prstGeom>
              <a:solidFill>
                <a:schemeClr val="bg1">
                  <a:lumMod val="95000"/>
                  <a:alpha val="16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$</a:t>
                </a:r>
                <a:r>
                  <a:rPr lang="en-US" sz="1400" dirty="0" smtClean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32–40 billion</a:t>
                </a:r>
                <a:endParaRPr lang="en-US" sz="1400" dirty="0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9" name="Title 1"/>
              <p:cNvSpPr txBox="1">
                <a:spLocks/>
              </p:cNvSpPr>
              <p:nvPr/>
            </p:nvSpPr>
            <p:spPr bwMode="auto">
              <a:xfrm>
                <a:off x="8503224" y="3710158"/>
                <a:ext cx="1816926" cy="393400"/>
              </a:xfrm>
              <a:prstGeom prst="rect">
                <a:avLst/>
              </a:prstGeom>
              <a:solidFill>
                <a:schemeClr val="bg1">
                  <a:lumMod val="95000"/>
                  <a:alpha val="16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$</a:t>
                </a:r>
                <a:r>
                  <a:rPr lang="en-US" sz="1400" dirty="0" smtClean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40 billion</a:t>
                </a:r>
                <a:endParaRPr lang="en-US" sz="1400" dirty="0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70" name="Title 1"/>
              <p:cNvSpPr txBox="1">
                <a:spLocks/>
              </p:cNvSpPr>
              <p:nvPr/>
            </p:nvSpPr>
            <p:spPr bwMode="auto">
              <a:xfrm>
                <a:off x="8503224" y="4158768"/>
                <a:ext cx="1816926" cy="393400"/>
              </a:xfrm>
              <a:prstGeom prst="rect">
                <a:avLst/>
              </a:prstGeom>
              <a:solidFill>
                <a:schemeClr val="bg1">
                  <a:lumMod val="95000"/>
                  <a:alpha val="16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$</a:t>
                </a:r>
                <a:r>
                  <a:rPr lang="en-US" sz="1400" dirty="0" smtClean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10 billion</a:t>
                </a:r>
                <a:endParaRPr lang="en-US" sz="1400" dirty="0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71" name="Title 1"/>
              <p:cNvSpPr txBox="1">
                <a:spLocks/>
              </p:cNvSpPr>
              <p:nvPr/>
            </p:nvSpPr>
            <p:spPr bwMode="auto">
              <a:xfrm>
                <a:off x="8503224" y="4607378"/>
                <a:ext cx="1816926" cy="393400"/>
              </a:xfrm>
              <a:prstGeom prst="rect">
                <a:avLst/>
              </a:prstGeom>
              <a:solidFill>
                <a:schemeClr val="bg1">
                  <a:lumMod val="95000"/>
                  <a:alpha val="16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$</a:t>
                </a:r>
                <a:r>
                  <a:rPr lang="en-US" sz="1400" dirty="0" smtClean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5.5 billion</a:t>
                </a:r>
                <a:endParaRPr lang="en-US" sz="1400" dirty="0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72" name="Title 1"/>
              <p:cNvSpPr txBox="1">
                <a:spLocks/>
              </p:cNvSpPr>
              <p:nvPr/>
            </p:nvSpPr>
            <p:spPr bwMode="auto">
              <a:xfrm>
                <a:off x="8503224" y="5055990"/>
                <a:ext cx="1816926" cy="393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1" dirty="0">
                    <a:solidFill>
                      <a:schemeClr val="tx1"/>
                    </a:solidFill>
                    <a:latin typeface="Franklin Gothic Book" panose="020B0503020102020204" pitchFamily="34" charset="0"/>
                  </a:rPr>
                  <a:t>$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Franklin Gothic Book" panose="020B0503020102020204" pitchFamily="34" charset="0"/>
                  </a:rPr>
                  <a:t>153–186 billion</a:t>
                </a:r>
                <a:endParaRPr lang="en-US" sz="1400" b="1" dirty="0">
                  <a:solidFill>
                    <a:schemeClr val="tx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73" name="Title 1"/>
              <p:cNvSpPr txBox="1">
                <a:spLocks/>
              </p:cNvSpPr>
              <p:nvPr/>
            </p:nvSpPr>
            <p:spPr bwMode="auto">
              <a:xfrm>
                <a:off x="8503224" y="2493818"/>
                <a:ext cx="1816926" cy="26390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ts val="2109"/>
                  </a:lnSpc>
                  <a:spcBef>
                    <a:spcPct val="0"/>
                  </a:spcBef>
                  <a:buNone/>
                  <a:defRPr lang="en-US" sz="2531" b="0" i="0" kern="0" dirty="0">
                    <a:solidFill>
                      <a:schemeClr val="bg1"/>
                    </a:solidFill>
                    <a:effectLst/>
                    <a:latin typeface="Calibri" charset="0"/>
                    <a:ea typeface="Calibri" charset="0"/>
                    <a:cs typeface="Calibri" charset="0"/>
                    <a:sym typeface="Gill Sans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200" b="1" dirty="0" smtClean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Average annually</a:t>
                </a:r>
                <a:endParaRPr lang="en-US" sz="1200" b="1" dirty="0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56" name="Title 1"/>
            <p:cNvSpPr txBox="1">
              <a:spLocks/>
            </p:cNvSpPr>
            <p:nvPr/>
          </p:nvSpPr>
          <p:spPr bwMode="auto">
            <a:xfrm>
              <a:off x="9313223" y="3727338"/>
              <a:ext cx="1354777" cy="2636452"/>
            </a:xfrm>
            <a:prstGeom prst="rect">
              <a:avLst/>
            </a:prstGeom>
            <a:solidFill>
              <a:schemeClr val="bg1">
                <a:lumMod val="95000"/>
                <a:alpha val="16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algn="ctr">
                <a:lnSpc>
                  <a:spcPct val="100000"/>
                </a:lnSpc>
                <a:spcBef>
                  <a:spcPct val="0"/>
                </a:spcBef>
                <a:buNone/>
                <a:defRPr sz="1400" b="0" i="0" kern="0">
                  <a:solidFill>
                    <a:schemeClr val="tx2"/>
                  </a:solidFill>
                  <a:effectLst/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en-US" dirty="0">
                  <a:latin typeface="Franklin Gothic Book" panose="020B0503020102020204" pitchFamily="34" charset="0"/>
                </a:rPr>
                <a:t>Approx. $170 billion</a:t>
              </a:r>
              <a:br>
                <a:rPr lang="en-US" dirty="0">
                  <a:latin typeface="Franklin Gothic Book" panose="020B0503020102020204" pitchFamily="34" charset="0"/>
                </a:rPr>
              </a:br>
              <a:r>
                <a:rPr lang="en-US" dirty="0">
                  <a:latin typeface="Franklin Gothic Book" panose="020B0503020102020204" pitchFamily="34" charset="0"/>
                </a:rPr>
                <a:t>per annum</a:t>
              </a:r>
            </a:p>
          </p:txBody>
        </p:sp>
      </p:grpSp>
      <p:sp>
        <p:nvSpPr>
          <p:cNvPr id="75" name="Rounded Rectangle 5"/>
          <p:cNvSpPr/>
          <p:nvPr/>
        </p:nvSpPr>
        <p:spPr>
          <a:xfrm>
            <a:off x="251337" y="4819760"/>
            <a:ext cx="2801730" cy="1943891"/>
          </a:xfrm>
          <a:prstGeom prst="roundRect">
            <a:avLst/>
          </a:prstGeom>
          <a:gradFill flip="none" rotWithShape="1">
            <a:gsLst>
              <a:gs pos="10000">
                <a:srgbClr val="EBEBAE"/>
              </a:gs>
              <a:gs pos="50000">
                <a:srgbClr val="EBEBAE"/>
              </a:gs>
              <a:gs pos="90000">
                <a:srgbClr val="D2C2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2A515C"/>
                </a:solidFill>
                <a:latin typeface="Franklin Gothic Book" panose="020B0503020102020204" pitchFamily="34" charset="0"/>
              </a:rPr>
              <a:t>The </a:t>
            </a:r>
            <a:r>
              <a:rPr lang="en-US" sz="1400" b="1" dirty="0">
                <a:solidFill>
                  <a:srgbClr val="2A515C"/>
                </a:solidFill>
                <a:latin typeface="Franklin Gothic Book" panose="020B0503020102020204" pitchFamily="34" charset="0"/>
              </a:rPr>
              <a:t>global development agenda is ambitious</a:t>
            </a:r>
          </a:p>
          <a:p>
            <a:endParaRPr lang="en-US" sz="1400" dirty="0">
              <a:solidFill>
                <a:srgbClr val="2A515C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400" dirty="0">
                <a:solidFill>
                  <a:srgbClr val="2A515C"/>
                </a:solidFill>
                <a:latin typeface="Franklin Gothic Book" panose="020B0503020102020204" pitchFamily="34" charset="0"/>
              </a:rPr>
              <a:t>The international community has asked the MDBs to scale up their operations and go from “billions to trillions” to help the planet achieve the SDGs. </a:t>
            </a:r>
          </a:p>
        </p:txBody>
      </p:sp>
      <p:sp>
        <p:nvSpPr>
          <p:cNvPr id="76" name="Rounded Rectangle 4"/>
          <p:cNvSpPr/>
          <p:nvPr/>
        </p:nvSpPr>
        <p:spPr>
          <a:xfrm>
            <a:off x="9059780" y="4788021"/>
            <a:ext cx="2637760" cy="19105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85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500" i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5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The MDBs/DFIs are maximizing their </a:t>
            </a:r>
            <a:r>
              <a:rPr lang="en-US" sz="15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current resources; however, constraints imposed by prudential ratios will </a:t>
            </a:r>
            <a:r>
              <a:rPr lang="en-US" sz="1500">
                <a:solidFill>
                  <a:schemeClr val="bg1"/>
                </a:solidFill>
                <a:latin typeface="Franklin Gothic Book" panose="020B0503020102020204" pitchFamily="34" charset="0"/>
              </a:rPr>
              <a:t>limit </a:t>
            </a:r>
            <a:r>
              <a:rPr lang="en-US" sz="15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their lending </a:t>
            </a:r>
            <a:r>
              <a:rPr lang="en-US" sz="15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capacity. </a:t>
            </a:r>
            <a:br>
              <a:rPr lang="en-US" sz="15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7" y="-253150"/>
            <a:ext cx="10515600" cy="1325563"/>
          </a:xfrm>
        </p:spPr>
        <p:txBody>
          <a:bodyPr>
            <a:normAutofit/>
          </a:bodyPr>
          <a:lstStyle/>
          <a:p>
            <a:pPr algn="ctr" defTabSz="457200"/>
            <a:r>
              <a:rPr lang="en-US" sz="3200" b="1" dirty="0" smtClean="0">
                <a:ln w="3175" cmpd="sng">
                  <a:noFill/>
                </a:ln>
                <a:solidFill>
                  <a:srgbClr val="3C7483"/>
                </a:solidFill>
                <a:latin typeface="Franklin Gothic Medium Cond" pitchFamily="34" charset="0"/>
              </a:rPr>
              <a:t>Where is the Capital? </a:t>
            </a:r>
            <a:endParaRPr lang="en-US" sz="3200" b="1" dirty="0">
              <a:ln w="3175" cmpd="sng">
                <a:noFill/>
              </a:ln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3704035" y="5211441"/>
            <a:ext cx="5043024" cy="890242"/>
          </a:xfrm>
          <a:prstGeom prst="roundRect">
            <a:avLst/>
          </a:prstGeom>
          <a:gradFill flip="none" rotWithShape="1">
            <a:gsLst>
              <a:gs pos="10000">
                <a:srgbClr val="EBEBAE"/>
              </a:gs>
              <a:gs pos="50000">
                <a:srgbClr val="EBEBAE"/>
              </a:gs>
              <a:gs pos="90000">
                <a:srgbClr val="D2C2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2464">
              <a:defRPr/>
            </a:pPr>
            <a:r>
              <a:rPr lang="en-US" sz="1400" b="1" dirty="0" smtClean="0">
                <a:solidFill>
                  <a:srgbClr val="2A515C"/>
                </a:solidFill>
                <a:latin typeface="Franklin Gothic Book" panose="020B0503020102020204" pitchFamily="34" charset="0"/>
              </a:rPr>
              <a:t>AIF is a leveraging platform that will tilt the balance of capital towards Africa’s critical sectors to achieve the SDGs, High 5s and Agenda 2063</a:t>
            </a:r>
            <a:endParaRPr lang="en-US" sz="1400" b="1" dirty="0">
              <a:solidFill>
                <a:srgbClr val="2A515C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551622" y="9602"/>
            <a:ext cx="3209512" cy="1409188"/>
            <a:chOff x="9551622" y="9602"/>
            <a:chExt cx="3209512" cy="1409188"/>
          </a:xfrm>
        </p:grpSpPr>
        <p:pic>
          <p:nvPicPr>
            <p:cNvPr id="58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M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0" y="788745"/>
            <a:ext cx="10405430" cy="29688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6"/>
          <p:cNvSpPr/>
          <p:nvPr/>
        </p:nvSpPr>
        <p:spPr>
          <a:xfrm>
            <a:off x="9234099" y="1227149"/>
            <a:ext cx="2031879" cy="2099285"/>
          </a:xfrm>
          <a:prstGeom prst="ellips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914400" h="914400"/>
            <a:bevelB w="914400" h="9144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latin typeface="Franklin Gothic Book" panose="020B0503020102020204" pitchFamily="34" charset="0"/>
              </a:rPr>
              <a:t>USD 84.9 trillion </a:t>
            </a:r>
            <a:r>
              <a:rPr lang="en-US" sz="1100" dirty="0">
                <a:latin typeface="Franklin Gothic Book" panose="020B0503020102020204" pitchFamily="34" charset="0"/>
              </a:rPr>
              <a:t>in </a:t>
            </a:r>
            <a:r>
              <a:rPr lang="en-US" sz="1100" dirty="0" smtClean="0">
                <a:latin typeface="Franklin Gothic Book" panose="020B0503020102020204" pitchFamily="34" charset="0"/>
              </a:rPr>
              <a:t>Global</a:t>
            </a:r>
            <a:r>
              <a:rPr lang="en-US" sz="1100" b="1" dirty="0" smtClean="0">
                <a:latin typeface="Franklin Gothic Book" panose="020B0503020102020204" pitchFamily="34" charset="0"/>
              </a:rPr>
              <a:t> Assets </a:t>
            </a:r>
            <a:r>
              <a:rPr lang="en-US" sz="1100" b="1" dirty="0">
                <a:latin typeface="Franklin Gothic Book" panose="020B0503020102020204" pitchFamily="34" charset="0"/>
              </a:rPr>
              <a:t>Under Management (AUM)</a:t>
            </a:r>
            <a:r>
              <a:rPr lang="en-US" sz="1100" dirty="0">
                <a:latin typeface="Franklin Gothic Book" panose="020B0503020102020204" pitchFamily="34" charset="0"/>
              </a:rPr>
              <a:t> </a:t>
            </a:r>
            <a:r>
              <a:rPr lang="en-US" sz="1100" dirty="0" smtClean="0">
                <a:latin typeface="Franklin Gothic Book" panose="020B0503020102020204" pitchFamily="34" charset="0"/>
              </a:rPr>
              <a:t>and projected to </a:t>
            </a:r>
            <a:r>
              <a:rPr lang="en-US" sz="1100" dirty="0" err="1" smtClean="0">
                <a:latin typeface="Franklin Gothic Book" panose="020B0503020102020204" pitchFamily="34" charset="0"/>
              </a:rPr>
              <a:t>doube</a:t>
            </a:r>
            <a:r>
              <a:rPr lang="en-US" sz="1100" dirty="0" smtClean="0">
                <a:latin typeface="Franklin Gothic Book" panose="020B0503020102020204" pitchFamily="34" charset="0"/>
              </a:rPr>
              <a:t> to </a:t>
            </a:r>
            <a:r>
              <a:rPr lang="en-US" sz="1100" b="1" dirty="0" smtClean="0">
                <a:latin typeface="Franklin Gothic Book" panose="020B0503020102020204" pitchFamily="34" charset="0"/>
              </a:rPr>
              <a:t>USD 145 trillion </a:t>
            </a:r>
            <a:r>
              <a:rPr lang="en-US" sz="1100" dirty="0" smtClean="0">
                <a:latin typeface="Franklin Gothic Book" panose="020B0503020102020204" pitchFamily="34" charset="0"/>
              </a:rPr>
              <a:t>by 2025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59" name="Oval 6"/>
          <p:cNvSpPr/>
          <p:nvPr/>
        </p:nvSpPr>
        <p:spPr>
          <a:xfrm>
            <a:off x="4306703" y="1918241"/>
            <a:ext cx="1828800" cy="1828800"/>
          </a:xfrm>
          <a:prstGeom prst="ellips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914400" h="914400"/>
            <a:bevelB w="914400" h="914400"/>
          </a:sp3d>
        </p:spPr>
        <p:txBody>
          <a:bodyPr rtlCol="0" anchor="ctr"/>
          <a:lstStyle/>
          <a:p>
            <a:pPr marL="109728" indent="0" algn="ctr">
              <a:buClr>
                <a:srgbClr val="0BD0D9"/>
              </a:buClr>
              <a:buNone/>
            </a:pPr>
            <a:r>
              <a:rPr lang="en-GB" sz="1200" b="1" dirty="0">
                <a:latin typeface="Franklin Gothic Book" panose="020B0503020102020204" pitchFamily="34" charset="0"/>
              </a:rPr>
              <a:t>Net banking assets </a:t>
            </a:r>
            <a:r>
              <a:rPr lang="en-GB" sz="1200" dirty="0">
                <a:latin typeface="Franklin Gothic Book" panose="020B0503020102020204" pitchFamily="34" charset="0"/>
              </a:rPr>
              <a:t>of circa </a:t>
            </a:r>
            <a:r>
              <a:rPr lang="en-GB" sz="1200" b="1" dirty="0">
                <a:latin typeface="Franklin Gothic Book" panose="020B0503020102020204" pitchFamily="34" charset="0"/>
              </a:rPr>
              <a:t>USD 800 billion </a:t>
            </a:r>
            <a:r>
              <a:rPr lang="en-GB" sz="1200" dirty="0">
                <a:latin typeface="Franklin Gothic Book" panose="020B0503020102020204" pitchFamily="34" charset="0"/>
              </a:rPr>
              <a:t>in Sub-Saharan </a:t>
            </a:r>
            <a:r>
              <a:rPr lang="en-GB" sz="1200" dirty="0" smtClean="0">
                <a:latin typeface="Franklin Gothic Book" panose="020B0503020102020204" pitchFamily="34" charset="0"/>
              </a:rPr>
              <a:t>Africa (SSA) alone. </a:t>
            </a:r>
            <a:endParaRPr lang="en-US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60" name="Oval 6"/>
          <p:cNvSpPr/>
          <p:nvPr/>
        </p:nvSpPr>
        <p:spPr>
          <a:xfrm>
            <a:off x="6692786" y="1588719"/>
            <a:ext cx="1918397" cy="1893077"/>
          </a:xfrm>
          <a:prstGeom prst="ellips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914400" h="914400"/>
            <a:bevelB w="914400" h="914400"/>
          </a:sp3d>
        </p:spPr>
        <p:txBody>
          <a:bodyPr rtlCol="0" anchor="ctr"/>
          <a:lstStyle/>
          <a:p>
            <a:pPr marL="109728" indent="0" algn="ctr">
              <a:buClr>
                <a:srgbClr val="0BD0D9"/>
              </a:buClr>
              <a:buNone/>
            </a:pPr>
            <a:r>
              <a:rPr lang="en-GB" sz="1100" b="1" dirty="0">
                <a:latin typeface="Franklin Gothic Book" panose="020B0503020102020204" pitchFamily="34" charset="0"/>
              </a:rPr>
              <a:t>USD </a:t>
            </a:r>
            <a:r>
              <a:rPr lang="en-GB" sz="1100" b="1" dirty="0" smtClean="0">
                <a:latin typeface="Franklin Gothic Book" panose="020B0503020102020204" pitchFamily="34" charset="0"/>
              </a:rPr>
              <a:t>7 trillion </a:t>
            </a:r>
            <a:r>
              <a:rPr lang="en-GB" sz="1100" dirty="0" smtClean="0">
                <a:latin typeface="Franklin Gothic Book" panose="020B0503020102020204" pitchFamily="34" charset="0"/>
              </a:rPr>
              <a:t>managed through 94 sovereign wealth funds in 60 </a:t>
            </a:r>
            <a:r>
              <a:rPr lang="en-GB" sz="1100" dirty="0" err="1" smtClean="0">
                <a:latin typeface="Franklin Gothic Book" panose="020B0503020102020204" pitchFamily="34" charset="0"/>
              </a:rPr>
              <a:t>countiries</a:t>
            </a:r>
            <a:endParaRPr lang="en-US" sz="1100" dirty="0">
              <a:latin typeface="Franklin Gothic Book" panose="020B0503020102020204" pitchFamily="34" charset="0"/>
            </a:endParaRPr>
          </a:p>
        </p:txBody>
      </p:sp>
      <p:pic>
        <p:nvPicPr>
          <p:cNvPr id="68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" y="4338889"/>
            <a:ext cx="2681928" cy="26642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9811" y="3381979"/>
            <a:ext cx="11183412" cy="2872034"/>
            <a:chOff x="-605957" y="2833181"/>
            <a:chExt cx="11183412" cy="2872034"/>
          </a:xfrm>
        </p:grpSpPr>
        <p:grpSp>
          <p:nvGrpSpPr>
            <p:cNvPr id="69" name="Groupe 7"/>
            <p:cNvGrpSpPr/>
            <p:nvPr/>
          </p:nvGrpSpPr>
          <p:grpSpPr>
            <a:xfrm rot="21209913">
              <a:off x="-605957" y="3359587"/>
              <a:ext cx="11183412" cy="2345628"/>
              <a:chOff x="-8985" y="2880811"/>
              <a:chExt cx="11183413" cy="2345628"/>
            </a:xfrm>
          </p:grpSpPr>
          <p:sp>
            <p:nvSpPr>
              <p:cNvPr id="75" name="Can 5"/>
              <p:cNvSpPr/>
              <p:nvPr/>
            </p:nvSpPr>
            <p:spPr>
              <a:xfrm rot="5400000">
                <a:off x="6295526" y="-1841487"/>
                <a:ext cx="156604" cy="9601200"/>
              </a:xfrm>
              <a:prstGeom prst="can">
                <a:avLst/>
              </a:pr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Ellipse 89"/>
              <p:cNvSpPr/>
              <p:nvPr/>
            </p:nvSpPr>
            <p:spPr>
              <a:xfrm>
                <a:off x="474995" y="4056980"/>
                <a:ext cx="434405" cy="441651"/>
              </a:xfrm>
              <a:prstGeom prst="ellipse">
                <a:avLst/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solidFill>
                  <a:srgbClr val="C0504D">
                    <a:tint val="40000"/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sp>
          <p:sp>
            <p:nvSpPr>
              <p:cNvPr id="144" name="Ellipse 82"/>
              <p:cNvSpPr/>
              <p:nvPr/>
            </p:nvSpPr>
            <p:spPr>
              <a:xfrm>
                <a:off x="526855" y="4760419"/>
                <a:ext cx="450782" cy="466020"/>
              </a:xfrm>
              <a:prstGeom prst="ellipse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000" r="-2000"/>
                </a:stretch>
              </a:blipFill>
              <a:ln w="9525" cap="flat" cmpd="sng" algn="ctr">
                <a:solidFill>
                  <a:srgbClr val="8064A2">
                    <a:tint val="40000"/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sp>
          <p:sp>
            <p:nvSpPr>
              <p:cNvPr id="137" name="Ellipse 75"/>
              <p:cNvSpPr/>
              <p:nvPr/>
            </p:nvSpPr>
            <p:spPr>
              <a:xfrm>
                <a:off x="2131607" y="3359300"/>
                <a:ext cx="436490" cy="445587"/>
              </a:xfrm>
              <a:prstGeom prst="ellipse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000" b="-1000"/>
                </a:stretch>
              </a:blipFill>
              <a:ln w="9525" cap="flat" cmpd="sng" algn="ctr">
                <a:solidFill>
                  <a:srgbClr val="9BBB59">
                    <a:tint val="40000"/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sp>
          <p:sp>
            <p:nvSpPr>
              <p:cNvPr id="130" name="Ellipse 68"/>
              <p:cNvSpPr/>
              <p:nvPr/>
            </p:nvSpPr>
            <p:spPr>
              <a:xfrm>
                <a:off x="-8985" y="3883029"/>
                <a:ext cx="454972" cy="428502"/>
              </a:xfrm>
              <a:prstGeom prst="ellipse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000" b="-1000"/>
                </a:stretch>
              </a:blipFill>
              <a:ln w="9525" cap="flat" cmpd="sng" algn="ctr">
                <a:solidFill>
                  <a:srgbClr val="4BACC6">
                    <a:tint val="40000"/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sp>
          <p:sp>
            <p:nvSpPr>
              <p:cNvPr id="123" name="Ellipse 61"/>
              <p:cNvSpPr/>
              <p:nvPr/>
            </p:nvSpPr>
            <p:spPr>
              <a:xfrm>
                <a:off x="2275702" y="4232760"/>
                <a:ext cx="460389" cy="380990"/>
              </a:xfrm>
              <a:prstGeom prst="ellipse">
                <a:avLst/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000" r="-1000"/>
                </a:stretch>
              </a:blipFill>
              <a:ln w="9525" cap="flat" cmpd="sng" algn="ctr">
                <a:solidFill>
                  <a:srgbClr val="F79646">
                    <a:tint val="40000"/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sp>
          <p:sp>
            <p:nvSpPr>
              <p:cNvPr id="115" name="Rectangle 114"/>
              <p:cNvSpPr/>
              <p:nvPr/>
            </p:nvSpPr>
            <p:spPr>
              <a:xfrm>
                <a:off x="2779250" y="3102056"/>
                <a:ext cx="3401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  <a:latin typeface="Garamond" panose="02020404030301010803"/>
                  </a:rPr>
                  <a:t>13</a:t>
                </a:r>
                <a:endParaRPr lang="en-US" sz="1400" b="1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106919" y="3102057"/>
                <a:ext cx="3401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  <a:latin typeface="Garamond" panose="02020404030301010803"/>
                  </a:rPr>
                  <a:t>13</a:t>
                </a:r>
                <a:endParaRPr lang="en-US" sz="1400" b="1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602571" y="3114955"/>
                <a:ext cx="3401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  <a:latin typeface="Garamond" panose="02020404030301010803"/>
                  </a:rPr>
                  <a:t>12</a:t>
                </a:r>
                <a:endParaRPr lang="en-US" sz="1400" b="1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0638067" y="3104970"/>
                <a:ext cx="2551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b="1" kern="0" dirty="0" smtClean="0">
                    <a:solidFill>
                      <a:prstClr val="white"/>
                    </a:solidFill>
                    <a:latin typeface="Garamond" panose="02020404030301010803"/>
                  </a:rPr>
                  <a:t>1</a:t>
                </a:r>
                <a:endParaRPr lang="en-US" sz="1400" b="1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</p:grpSp>
        <p:sp>
          <p:nvSpPr>
            <p:cNvPr id="157" name="Rounded Rectangle 17"/>
            <p:cNvSpPr/>
            <p:nvPr/>
          </p:nvSpPr>
          <p:spPr>
            <a:xfrm>
              <a:off x="3917687" y="3347802"/>
              <a:ext cx="172913" cy="490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</p:spPr>
          <p:txBody>
            <a:bodyPr vert="vert" rtlCol="0" anchor="ctr"/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AIF</a:t>
              </a:r>
            </a:p>
          </p:txBody>
        </p:sp>
        <p:sp>
          <p:nvSpPr>
            <p:cNvPr id="161" name="Rounded Rectangle 17"/>
            <p:cNvSpPr/>
            <p:nvPr/>
          </p:nvSpPr>
          <p:spPr>
            <a:xfrm>
              <a:off x="6129699" y="3103924"/>
              <a:ext cx="172913" cy="490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</p:spPr>
          <p:txBody>
            <a:bodyPr vert="vert" rtlCol="0" anchor="ctr"/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AIF</a:t>
              </a:r>
            </a:p>
          </p:txBody>
        </p:sp>
        <p:sp>
          <p:nvSpPr>
            <p:cNvPr id="162" name="Rounded Rectangle 17"/>
            <p:cNvSpPr/>
            <p:nvPr/>
          </p:nvSpPr>
          <p:spPr>
            <a:xfrm>
              <a:off x="8781835" y="2833181"/>
              <a:ext cx="172913" cy="490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</p:spPr>
          <p:txBody>
            <a:bodyPr vert="vert" rtlCol="0" anchor="ctr"/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AIF</a:t>
              </a:r>
            </a:p>
          </p:txBody>
        </p:sp>
        <p:sp>
          <p:nvSpPr>
            <p:cNvPr id="163" name="Rounded Rectangle 17"/>
            <p:cNvSpPr/>
            <p:nvPr/>
          </p:nvSpPr>
          <p:spPr>
            <a:xfrm>
              <a:off x="1584007" y="3583191"/>
              <a:ext cx="172913" cy="490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</p:spPr>
          <p:txBody>
            <a:bodyPr vert="vert" rtlCol="0" anchor="ctr"/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AIF</a:t>
              </a:r>
            </a:p>
          </p:txBody>
        </p:sp>
      </p:grpSp>
      <p:sp>
        <p:nvSpPr>
          <p:cNvPr id="164" name="Oval 6"/>
          <p:cNvSpPr/>
          <p:nvPr/>
        </p:nvSpPr>
        <p:spPr>
          <a:xfrm>
            <a:off x="1561071" y="1993184"/>
            <a:ext cx="2142964" cy="2045200"/>
          </a:xfrm>
          <a:prstGeom prst="ellips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914400" h="914400"/>
            <a:bevelB w="914400" h="914400"/>
          </a:sp3d>
        </p:spPr>
        <p:txBody>
          <a:bodyPr rtlCol="0" anchor="ctr"/>
          <a:lstStyle/>
          <a:p>
            <a:pPr marL="109728" indent="0" algn="ctr">
              <a:buClr>
                <a:srgbClr val="0BD0D9"/>
              </a:buClr>
              <a:buNone/>
            </a:pPr>
            <a:r>
              <a:rPr lang="en-GB" sz="1100" b="1" dirty="0">
                <a:latin typeface="Franklin Gothic Book" panose="020B0503020102020204" pitchFamily="34" charset="0"/>
              </a:rPr>
              <a:t>USD </a:t>
            </a:r>
            <a:r>
              <a:rPr lang="en-GB" sz="1100" b="1" dirty="0" smtClean="0">
                <a:latin typeface="Franklin Gothic Book" panose="020B0503020102020204" pitchFamily="34" charset="0"/>
              </a:rPr>
              <a:t>500– 550 </a:t>
            </a:r>
            <a:r>
              <a:rPr lang="en-GB" sz="1100" b="1" dirty="0">
                <a:latin typeface="Franklin Gothic Book" panose="020B0503020102020204" pitchFamily="34" charset="0"/>
              </a:rPr>
              <a:t>billion </a:t>
            </a:r>
            <a:r>
              <a:rPr lang="en-GB" sz="1100" dirty="0">
                <a:latin typeface="Franklin Gothic Book" panose="020B0503020102020204" pitchFamily="34" charset="0"/>
              </a:rPr>
              <a:t>in combined net assets from </a:t>
            </a:r>
            <a:r>
              <a:rPr lang="en-GB" sz="1100" b="1" dirty="0" smtClean="0">
                <a:latin typeface="Franklin Gothic Book" panose="020B0503020102020204" pitchFamily="34" charset="0"/>
              </a:rPr>
              <a:t>African pension funds and sovereign wealth funds &amp; projected to reach USD1 trillion by 2030</a:t>
            </a:r>
            <a:endParaRPr lang="en-US" sz="11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>
            <a:spLocks/>
          </p:cNvSpPr>
          <p:nvPr>
            <p:extLst/>
          </p:nvPr>
        </p:nvSpPr>
        <p:spPr>
          <a:xfrm>
            <a:off x="3608" y="-99422"/>
            <a:ext cx="12201349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3C7483"/>
                </a:solidFill>
                <a:latin typeface="Franklin Gothic Medium Cond" pitchFamily="34" charset="0"/>
              </a:rPr>
              <a:t>Why hasn’t this happened?</a:t>
            </a:r>
            <a:endParaRPr lang="en-US" sz="3200" b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56026" y="6475692"/>
            <a:ext cx="695398" cy="365125"/>
          </a:xfrm>
        </p:spPr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58" name="Groupe 2"/>
          <p:cNvGrpSpPr/>
          <p:nvPr/>
        </p:nvGrpSpPr>
        <p:grpSpPr>
          <a:xfrm>
            <a:off x="535317" y="3823496"/>
            <a:ext cx="3643060" cy="1753825"/>
            <a:chOff x="3736220" y="4901389"/>
            <a:chExt cx="4186455" cy="1832549"/>
          </a:xfrm>
        </p:grpSpPr>
        <p:grpSp>
          <p:nvGrpSpPr>
            <p:cNvPr id="59" name="Group 17"/>
            <p:cNvGrpSpPr/>
            <p:nvPr/>
          </p:nvGrpSpPr>
          <p:grpSpPr>
            <a:xfrm flipH="1">
              <a:off x="3736220" y="5230160"/>
              <a:ext cx="4186455" cy="1503778"/>
              <a:chOff x="1203959" y="2196587"/>
              <a:chExt cx="4005738" cy="1871879"/>
            </a:xfrm>
          </p:grpSpPr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38601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28800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3" name="Rectangle 36"/>
              <p:cNvSpPr/>
              <p:nvPr/>
            </p:nvSpPr>
            <p:spPr>
              <a:xfrm>
                <a:off x="1365183" y="2916493"/>
                <a:ext cx="3474726" cy="1151973"/>
              </a:xfrm>
              <a:prstGeom prst="rect">
                <a:avLst/>
              </a:prstGeom>
              <a:solidFill>
                <a:srgbClr val="EBEBAE"/>
              </a:solidFill>
              <a:ln w="5715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rtlCol="0" anchor="ctr"/>
              <a:lstStyle/>
              <a:p>
                <a:pPr algn="r">
                  <a:defRPr/>
                </a:pPr>
                <a:endParaRPr lang="en-US" sz="14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65" name="Round Same Side Corner Rectangle 6"/>
              <p:cNvSpPr/>
              <p:nvPr/>
            </p:nvSpPr>
            <p:spPr>
              <a:xfrm rot="5400000">
                <a:off x="2915158" y="485388"/>
                <a:ext cx="241813" cy="3664212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ysClr val="windowText" lastClr="000000"/>
                  </a:gs>
                </a:gsLst>
                <a:lin ang="0" scaled="0"/>
              </a:gradFill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66" name="TextBox 31"/>
              <p:cNvSpPr txBox="1"/>
              <p:nvPr/>
            </p:nvSpPr>
            <p:spPr>
              <a:xfrm>
                <a:off x="1346119" y="2874079"/>
                <a:ext cx="3863578" cy="1160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5475" lvl="2" indent="-107950"/>
                <a:r>
                  <a:rPr lang="fr-FR" sz="1300" dirty="0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-  Poor </a:t>
                </a:r>
                <a:r>
                  <a:rPr lang="fr-FR" sz="1300" dirty="0" err="1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preparation</a:t>
                </a:r>
                <a:r>
                  <a:rPr lang="fr-FR" sz="1300" dirty="0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 and packaging of  </a:t>
                </a:r>
                <a:r>
                  <a:rPr lang="fr-FR" sz="1300" dirty="0" err="1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project</a:t>
                </a:r>
                <a:r>
                  <a:rPr lang="fr-FR" sz="1300" dirty="0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fr-FR" sz="1300" dirty="0" err="1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proposals</a:t>
                </a:r>
                <a:endParaRPr lang="fr-FR" sz="13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endParaRPr>
              </a:p>
              <a:p>
                <a:pPr marL="577850" lvl="2" indent="-120650"/>
                <a:r>
                  <a:rPr lang="fr-FR" sz="1300" dirty="0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 - Limited </a:t>
                </a:r>
                <a:r>
                  <a:rPr lang="fr-FR" sz="1300" dirty="0" err="1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availabilty</a:t>
                </a:r>
                <a:r>
                  <a:rPr lang="fr-FR" sz="1300" dirty="0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 of finance for </a:t>
                </a:r>
                <a:r>
                  <a:rPr lang="fr-FR" sz="1300" dirty="0" err="1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project</a:t>
                </a:r>
                <a:r>
                  <a:rPr lang="fr-FR" sz="1300" dirty="0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fr-FR" sz="1300" dirty="0" err="1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preparation</a:t>
                </a:r>
                <a:r>
                  <a:rPr lang="fr-FR" sz="1300" dirty="0" smtClean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 </a:t>
                </a:r>
                <a:endParaRPr lang="en-US" sz="1300" b="1" kern="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60" name="Rectangle 85"/>
            <p:cNvSpPr/>
            <p:nvPr>
              <p:extLst/>
            </p:nvPr>
          </p:nvSpPr>
          <p:spPr>
            <a:xfrm>
              <a:off x="4301829" y="4901389"/>
              <a:ext cx="3341334" cy="369830"/>
            </a:xfrm>
            <a:prstGeom prst="rect">
              <a:avLst/>
            </a:prstGeom>
            <a:ln w="28575">
              <a:noFill/>
            </a:ln>
          </p:spPr>
          <p:txBody>
            <a:bodyPr wrap="square" anchor="t">
              <a:spAutoFit/>
            </a:bodyPr>
            <a:lstStyle/>
            <a:p>
              <a:pPr marL="0" lvl="2" algn="ctr">
                <a:defRPr/>
              </a:pPr>
              <a:r>
                <a:rPr lang="en-US" sz="1700" b="1" kern="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Dearth of Bankable projects</a:t>
              </a:r>
              <a:endParaRPr lang="fr-FR" sz="1700" b="1" kern="0" dirty="0">
                <a:solidFill>
                  <a:srgbClr val="2A515C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76" name="Groupe 2"/>
          <p:cNvGrpSpPr/>
          <p:nvPr/>
        </p:nvGrpSpPr>
        <p:grpSpPr>
          <a:xfrm>
            <a:off x="7815630" y="3928066"/>
            <a:ext cx="3677148" cy="1617130"/>
            <a:chOff x="4055907" y="4844405"/>
            <a:chExt cx="3913779" cy="1758180"/>
          </a:xfrm>
        </p:grpSpPr>
        <p:grpSp>
          <p:nvGrpSpPr>
            <p:cNvPr id="77" name="Group 17"/>
            <p:cNvGrpSpPr/>
            <p:nvPr/>
          </p:nvGrpSpPr>
          <p:grpSpPr>
            <a:xfrm flipH="1">
              <a:off x="4243407" y="5240774"/>
              <a:ext cx="3679267" cy="1361811"/>
              <a:chOff x="1203960" y="2209800"/>
              <a:chExt cx="3520440" cy="1695163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38601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28800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1" name="Rectangle 36"/>
              <p:cNvSpPr/>
              <p:nvPr/>
            </p:nvSpPr>
            <p:spPr>
              <a:xfrm>
                <a:off x="1203961" y="2883015"/>
                <a:ext cx="3474723" cy="10219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5715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rtlCol="0" anchor="ctr"/>
              <a:lstStyle/>
              <a:p>
                <a:pPr algn="r">
                  <a:defRPr/>
                </a:pPr>
                <a:endParaRPr lang="en-US" sz="14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82" name="Round Same Side Corner Rectangle 6"/>
              <p:cNvSpPr/>
              <p:nvPr/>
            </p:nvSpPr>
            <p:spPr>
              <a:xfrm rot="5400000">
                <a:off x="2849880" y="563880"/>
                <a:ext cx="228600" cy="3520440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ysClr val="windowText" lastClr="000000"/>
                  </a:gs>
                </a:gsLst>
                <a:lin ang="0" scaled="0"/>
              </a:gradFill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83" name="TextBox 31"/>
              <p:cNvSpPr txBox="1"/>
              <p:nvPr/>
            </p:nvSpPr>
            <p:spPr>
              <a:xfrm>
                <a:off x="1572696" y="2910450"/>
                <a:ext cx="3022548" cy="937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fr-FR" sz="1300" kern="0" dirty="0" smtClean="0">
                    <a:latin typeface="Franklin Gothic Book" panose="020B0503020102020204" pitchFamily="34" charset="0"/>
                  </a:rPr>
                  <a:t> - Adverse government actions and unpredictability</a:t>
                </a:r>
              </a:p>
              <a:p>
                <a:pPr algn="ctr">
                  <a:defRPr/>
                </a:pPr>
                <a:r>
                  <a:rPr lang="en-US" altLang="fr-FR" sz="1300" kern="0" dirty="0">
                    <a:latin typeface="Franklin Gothic Book" panose="020B0503020102020204" pitchFamily="34" charset="0"/>
                  </a:rPr>
                  <a:t> </a:t>
                </a:r>
                <a:r>
                  <a:rPr lang="en-US" altLang="fr-FR" sz="1300" kern="0" dirty="0" smtClean="0">
                    <a:latin typeface="Franklin Gothic Book" panose="020B0503020102020204" pitchFamily="34" charset="0"/>
                  </a:rPr>
                  <a:t>- Cumbersome business regulations</a:t>
                </a:r>
                <a:endParaRPr lang="en-US" sz="1300" b="1" kern="0" dirty="0">
                  <a:latin typeface="Garamond" panose="02020404030301010803"/>
                </a:endParaRPr>
              </a:p>
            </p:txBody>
          </p:sp>
        </p:grpSp>
        <p:sp>
          <p:nvSpPr>
            <p:cNvPr id="78" name="Rectangle 85"/>
            <p:cNvSpPr/>
            <p:nvPr>
              <p:extLst/>
            </p:nvPr>
          </p:nvSpPr>
          <p:spPr>
            <a:xfrm>
              <a:off x="4055907" y="4844405"/>
              <a:ext cx="3913779" cy="384815"/>
            </a:xfrm>
            <a:prstGeom prst="rect">
              <a:avLst/>
            </a:prstGeom>
            <a:ln w="2857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fr-FR" sz="1700" b="1" kern="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Business &amp; Regulatory Environment</a:t>
              </a:r>
              <a:endParaRPr lang="en-US" altLang="fr-FR" sz="1700" b="1" kern="0" dirty="0">
                <a:solidFill>
                  <a:srgbClr val="2A515C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84" name="Groupe 2"/>
          <p:cNvGrpSpPr/>
          <p:nvPr/>
        </p:nvGrpSpPr>
        <p:grpSpPr>
          <a:xfrm>
            <a:off x="802077" y="1568135"/>
            <a:ext cx="3376302" cy="1772563"/>
            <a:chOff x="4243407" y="4828836"/>
            <a:chExt cx="3679267" cy="1963503"/>
          </a:xfrm>
        </p:grpSpPr>
        <p:grpSp>
          <p:nvGrpSpPr>
            <p:cNvPr id="85" name="Group 17"/>
            <p:cNvGrpSpPr/>
            <p:nvPr/>
          </p:nvGrpSpPr>
          <p:grpSpPr>
            <a:xfrm flipH="1">
              <a:off x="4243407" y="5240774"/>
              <a:ext cx="3679267" cy="1551565"/>
              <a:chOff x="1203960" y="2209800"/>
              <a:chExt cx="3520440" cy="1931367"/>
            </a:xfrm>
          </p:grpSpPr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38601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28800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0" name="Rectangle 36"/>
              <p:cNvSpPr/>
              <p:nvPr/>
            </p:nvSpPr>
            <p:spPr>
              <a:xfrm>
                <a:off x="1203961" y="2883015"/>
                <a:ext cx="3474723" cy="10219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5715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rtlCol="0" anchor="ctr"/>
              <a:lstStyle/>
              <a:p>
                <a:pPr algn="r">
                  <a:defRPr/>
                </a:pPr>
                <a:endParaRPr lang="en-US" sz="14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91" name="Round Same Side Corner Rectangle 6"/>
              <p:cNvSpPr/>
              <p:nvPr/>
            </p:nvSpPr>
            <p:spPr>
              <a:xfrm rot="5400000">
                <a:off x="2849880" y="563880"/>
                <a:ext cx="228600" cy="3520440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ysClr val="windowText" lastClr="000000"/>
                  </a:gs>
                </a:gsLst>
                <a:lin ang="0" scaled="0"/>
              </a:gradFill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92" name="TextBox 31"/>
              <p:cNvSpPr txBox="1"/>
              <p:nvPr/>
            </p:nvSpPr>
            <p:spPr>
              <a:xfrm>
                <a:off x="1203962" y="2910450"/>
                <a:ext cx="3391283" cy="1230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Tx/>
                  <a:buChar char="-"/>
                  <a:defRPr/>
                </a:pPr>
                <a:r>
                  <a:rPr lang="en-US" sz="1300" dirty="0" smtClean="0">
                    <a:latin typeface="Franklin Gothic Book" panose="020B0503020102020204" pitchFamily="34" charset="0"/>
                  </a:rPr>
                  <a:t>Limited </a:t>
                </a:r>
                <a:r>
                  <a:rPr lang="en-US" sz="1300" dirty="0">
                    <a:latin typeface="Franklin Gothic Book" panose="020B0503020102020204" pitchFamily="34" charset="0"/>
                  </a:rPr>
                  <a:t>information on African </a:t>
                </a:r>
                <a:r>
                  <a:rPr lang="en-US" sz="1300" dirty="0" smtClean="0">
                    <a:latin typeface="Franklin Gothic Book" panose="020B0503020102020204" pitchFamily="34" charset="0"/>
                  </a:rPr>
                  <a:t>markets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en-US" sz="1300" dirty="0" smtClean="0">
                    <a:latin typeface="Franklin Gothic Book" panose="020B0503020102020204" pitchFamily="34" charset="0"/>
                  </a:rPr>
                  <a:t>Data paucity</a:t>
                </a:r>
                <a:endParaRPr lang="en-US" sz="1300" dirty="0">
                  <a:latin typeface="Franklin Gothic Book" panose="020B0503020102020204" pitchFamily="34" charset="0"/>
                </a:endParaRPr>
              </a:p>
              <a:p>
                <a:pPr algn="ctr">
                  <a:defRPr/>
                </a:pPr>
                <a:r>
                  <a:rPr lang="en-US" altLang="fr-FR" sz="1300" kern="0" dirty="0" smtClean="0"/>
                  <a:t> </a:t>
                </a:r>
                <a:endParaRPr lang="en-US" altLang="fr-FR" sz="1300" kern="0" dirty="0"/>
              </a:p>
              <a:p>
                <a:pPr algn="ctr">
                  <a:defRPr/>
                </a:pPr>
                <a:endParaRPr lang="en-US" sz="1300" b="1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</p:grpSp>
        <p:sp>
          <p:nvSpPr>
            <p:cNvPr id="86" name="Rectangle 85"/>
            <p:cNvSpPr/>
            <p:nvPr>
              <p:extLst/>
            </p:nvPr>
          </p:nvSpPr>
          <p:spPr>
            <a:xfrm>
              <a:off x="4319196" y="4828836"/>
              <a:ext cx="3341335" cy="392070"/>
            </a:xfrm>
            <a:prstGeom prst="rect">
              <a:avLst/>
            </a:prstGeom>
            <a:ln w="2857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1700" b="1" kern="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Information</a:t>
              </a:r>
              <a:r>
                <a:rPr lang="en-US" sz="1700" b="1" dirty="0"/>
                <a:t> </a:t>
              </a:r>
              <a:r>
                <a:rPr lang="en-US" sz="1700" b="1" kern="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Asymmetry</a:t>
              </a:r>
              <a:endParaRPr lang="en-US" altLang="fr-FR" sz="1700" b="1" kern="0" dirty="0">
                <a:solidFill>
                  <a:srgbClr val="2A515C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93" name="Groupe 2"/>
          <p:cNvGrpSpPr/>
          <p:nvPr/>
        </p:nvGrpSpPr>
        <p:grpSpPr>
          <a:xfrm>
            <a:off x="7946909" y="1500916"/>
            <a:ext cx="3456816" cy="1582575"/>
            <a:chOff x="4243407" y="4881974"/>
            <a:chExt cx="3679267" cy="1720612"/>
          </a:xfrm>
        </p:grpSpPr>
        <p:grpSp>
          <p:nvGrpSpPr>
            <p:cNvPr id="94" name="Group 17"/>
            <p:cNvGrpSpPr/>
            <p:nvPr/>
          </p:nvGrpSpPr>
          <p:grpSpPr>
            <a:xfrm flipH="1">
              <a:off x="4243407" y="5240774"/>
              <a:ext cx="3679267" cy="1361812"/>
              <a:chOff x="1203960" y="2209800"/>
              <a:chExt cx="3520440" cy="1695163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38601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28800" y="2251241"/>
                <a:ext cx="176213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8" name="Rectangle 36"/>
              <p:cNvSpPr/>
              <p:nvPr/>
            </p:nvSpPr>
            <p:spPr>
              <a:xfrm>
                <a:off x="1203961" y="2883015"/>
                <a:ext cx="3474723" cy="1021948"/>
              </a:xfrm>
              <a:prstGeom prst="rect">
                <a:avLst/>
              </a:prstGeom>
              <a:solidFill>
                <a:srgbClr val="EBEBAE"/>
              </a:solidFill>
              <a:ln w="5715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rtlCol="0" anchor="ctr"/>
              <a:lstStyle/>
              <a:p>
                <a:pPr algn="r">
                  <a:defRPr/>
                </a:pPr>
                <a:endParaRPr lang="en-US" sz="14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99" name="Round Same Side Corner Rectangle 6"/>
              <p:cNvSpPr/>
              <p:nvPr/>
            </p:nvSpPr>
            <p:spPr>
              <a:xfrm rot="5400000">
                <a:off x="2849880" y="563880"/>
                <a:ext cx="228600" cy="3520440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ysClr val="windowText" lastClr="000000"/>
                  </a:gs>
                </a:gsLst>
                <a:lin ang="0" scaled="0"/>
              </a:gradFill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0" name="TextBox 31"/>
              <p:cNvSpPr txBox="1"/>
              <p:nvPr/>
            </p:nvSpPr>
            <p:spPr>
              <a:xfrm>
                <a:off x="1203961" y="2937670"/>
                <a:ext cx="3474724" cy="93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fr-FR" sz="1300" kern="0" dirty="0" smtClean="0"/>
                  <a:t> </a:t>
                </a:r>
                <a:r>
                  <a:rPr lang="en-US" altLang="fr-FR" sz="1300" kern="0" dirty="0" smtClean="0">
                    <a:latin typeface="Franklin Gothic Book" panose="020B0503020102020204" pitchFamily="34" charset="0"/>
                  </a:rPr>
                  <a:t>- Negative perception of investment risk</a:t>
                </a:r>
              </a:p>
              <a:p>
                <a:pPr marL="120650" indent="-120650">
                  <a:defRPr/>
                </a:pPr>
                <a:r>
                  <a:rPr lang="en-US" altLang="fr-FR" sz="1300" kern="0" dirty="0">
                    <a:latin typeface="Franklin Gothic Book" panose="020B0503020102020204" pitchFamily="34" charset="0"/>
                  </a:rPr>
                  <a:t> </a:t>
                </a:r>
                <a:r>
                  <a:rPr lang="en-US" altLang="fr-FR" sz="1300" kern="0" dirty="0" smtClean="0">
                    <a:latin typeface="Franklin Gothic Book" panose="020B0503020102020204" pitchFamily="34" charset="0"/>
                  </a:rPr>
                  <a:t>- Limited availability of tools for credit enhancement and risk coverage</a:t>
                </a:r>
                <a:endParaRPr lang="en-US" altLang="fr-FR" sz="1300" kern="0"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95" name="Rectangle 85"/>
            <p:cNvSpPr/>
            <p:nvPr>
              <p:extLst/>
            </p:nvPr>
          </p:nvSpPr>
          <p:spPr>
            <a:xfrm>
              <a:off x="4436261" y="4881974"/>
              <a:ext cx="3341335" cy="384815"/>
            </a:xfrm>
            <a:prstGeom prst="rect">
              <a:avLst/>
            </a:prstGeom>
            <a:ln w="2857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fr-FR" sz="1700" b="1" kern="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Investment</a:t>
              </a:r>
              <a:r>
                <a:rPr lang="en-US" altLang="fr-FR" sz="1700" b="1" kern="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 Risk</a:t>
              </a:r>
              <a:endParaRPr lang="en-US" altLang="fr-FR" sz="1700" b="1" kern="0" dirty="0">
                <a:solidFill>
                  <a:srgbClr val="2A515C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9528049" y="41221"/>
            <a:ext cx="3209512" cy="1409188"/>
            <a:chOff x="9551622" y="9602"/>
            <a:chExt cx="3209512" cy="1409188"/>
          </a:xfrm>
        </p:grpSpPr>
        <p:pic>
          <p:nvPicPr>
            <p:cNvPr id="117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8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Market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160" name="Straight Connector 159"/>
          <p:cNvCxnSpPr/>
          <p:nvPr/>
        </p:nvCxnSpPr>
        <p:spPr>
          <a:xfrm flipV="1">
            <a:off x="3608" y="791195"/>
            <a:ext cx="10381857" cy="23477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Image 6"/>
          <p:cNvPicPr>
            <a:picLocks noChangeAspect="1"/>
          </p:cNvPicPr>
          <p:nvPr/>
        </p:nvPicPr>
        <p:blipFill>
          <a:blip r:embed="rId5" cstate="print">
            <a:alphaModFix amt="2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83" y="1783020"/>
            <a:ext cx="3886231" cy="43891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194536" y="3083491"/>
            <a:ext cx="2302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3175" cmpd="sng">
                  <a:noFill/>
                </a:ln>
                <a:latin typeface="Franklin Gothic Medium Cond" pitchFamily="34" charset="0"/>
              </a:rPr>
              <a:t>Africa struggles to </a:t>
            </a:r>
            <a:endParaRPr lang="en-US" b="1" dirty="0" smtClean="0">
              <a:ln w="3175" cmpd="sng">
                <a:noFill/>
              </a:ln>
              <a:latin typeface="Franklin Gothic Medium Cond" pitchFamily="34" charset="0"/>
            </a:endParaRPr>
          </a:p>
          <a:p>
            <a:pPr algn="ctr">
              <a:defRPr/>
            </a:pPr>
            <a:r>
              <a:rPr lang="en-US" b="1" dirty="0" smtClean="0">
                <a:ln w="3175" cmpd="sng">
                  <a:noFill/>
                </a:ln>
                <a:latin typeface="Franklin Gothic Medium Cond" pitchFamily="34" charset="0"/>
              </a:rPr>
              <a:t>attract </a:t>
            </a:r>
            <a:r>
              <a:rPr lang="en-US" b="1" dirty="0">
                <a:ln w="3175" cmpd="sng">
                  <a:noFill/>
                </a:ln>
                <a:latin typeface="Franklin Gothic Medium Cond" pitchFamily="34" charset="0"/>
              </a:rPr>
              <a:t>significant capital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7" y="-253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3C7483"/>
                </a:solidFill>
                <a:latin typeface="Franklin Gothic Medium Cond" pitchFamily="34" charset="0"/>
              </a:rPr>
              <a:t>Africa </a:t>
            </a:r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Investment Forum (AIF) – Strategic Intent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10748" y="2307186"/>
            <a:ext cx="10972599" cy="2422270"/>
            <a:chOff x="736837" y="2409991"/>
            <a:chExt cx="10972599" cy="2422270"/>
          </a:xfrm>
        </p:grpSpPr>
        <p:sp>
          <p:nvSpPr>
            <p:cNvPr id="9" name="Right Arrow 2"/>
            <p:cNvSpPr/>
            <p:nvPr/>
          </p:nvSpPr>
          <p:spPr>
            <a:xfrm>
              <a:off x="757561" y="3463277"/>
              <a:ext cx="10951875" cy="136898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perspectiveRelaxed">
                <a:rot lat="6000000" lon="0" rev="0"/>
              </a:camera>
              <a:lightRig rig="sunrise" dir="t"/>
            </a:scene3d>
            <a:sp3d extrusionH="196850" prstMaterial="soft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42" tIns="45514" rIns="91042" bIns="45514" anchor="ctr"/>
            <a:lstStyle/>
            <a:p>
              <a:pPr algn="ctr" defTabSz="602464">
                <a:defRPr/>
              </a:pPr>
              <a:endParaRPr lang="en-US" sz="17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736837" y="2409991"/>
              <a:ext cx="1825324" cy="706909"/>
            </a:xfrm>
            <a:prstGeom prst="roundRect">
              <a:avLst/>
            </a:prstGeom>
            <a:solidFill>
              <a:srgbClr val="1971A7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1300" dirty="0" smtClean="0">
                <a:solidFill>
                  <a:srgbClr val="2A515C"/>
                </a:solidFill>
              </a:endParaRPr>
            </a:p>
            <a:p>
              <a:pPr algn="ctr"/>
              <a:r>
                <a:rPr lang="en-US" sz="15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SPECIFIC OBJECTIVES</a:t>
              </a:r>
              <a:endParaRPr lang="en-US" sz="15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67125" y="1931279"/>
            <a:ext cx="4916341" cy="1507931"/>
            <a:chOff x="2876416" y="3627278"/>
            <a:chExt cx="6685102" cy="312358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2876416" y="3627278"/>
              <a:ext cx="6685102" cy="3123587"/>
            </a:xfrm>
            <a:prstGeom prst="flowChartAlternateProcess">
              <a:avLst/>
            </a:prstGeom>
            <a:solidFill>
              <a:srgbClr val="D7CA8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8981" y="3699323"/>
              <a:ext cx="5821054" cy="85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Advance projects to Bankable stage</a:t>
              </a:r>
            </a:p>
            <a:p>
              <a:pPr algn="just"/>
              <a:endParaRPr lang="fr-FR" sz="1600" b="1" dirty="0">
                <a:solidFill>
                  <a:srgbClr val="2A515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28980" y="4577695"/>
              <a:ext cx="5821056" cy="49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Capital raising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74887" y="5673647"/>
              <a:ext cx="6086631" cy="85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rgbClr val="2A515C"/>
                  </a:solidFill>
                  <a:latin typeface="Franklin Gothic Book" panose="020B0503020102020204" pitchFamily="34" charset="0"/>
                </a:rPr>
                <a:t>Accelerate financial closure of deals</a:t>
              </a:r>
              <a:endParaRPr lang="fr-FR" sz="1600" dirty="0">
                <a:solidFill>
                  <a:srgbClr val="2A515C"/>
                </a:solidFill>
                <a:latin typeface="Franklin Gothic Book" panose="020B0503020102020204" pitchFamily="34" charset="0"/>
              </a:endParaRPr>
            </a:p>
            <a:p>
              <a:pPr algn="just"/>
              <a:endParaRPr lang="en-US" sz="1600" dirty="0">
                <a:solidFill>
                  <a:srgbClr val="2A515C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053859" y="3924792"/>
              <a:ext cx="405442" cy="300743"/>
              <a:chOff x="2267027" y="3920604"/>
              <a:chExt cx="405442" cy="30074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267027" y="3920604"/>
                <a:ext cx="287080" cy="274676"/>
              </a:xfrm>
              <a:prstGeom prst="ellipse">
                <a:avLst/>
              </a:prstGeom>
              <a:solidFill>
                <a:srgbClr val="01539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ounded Rectangle 26"/>
              <p:cNvSpPr/>
              <p:nvPr/>
            </p:nvSpPr>
            <p:spPr bwMode="auto">
              <a:xfrm>
                <a:off x="2385390" y="3925388"/>
                <a:ext cx="287079" cy="29595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02464">
                  <a:lnSpc>
                    <a:spcPct val="90000"/>
                  </a:lnSpc>
                </a:pPr>
                <a:endParaRPr lang="en-GB" sz="2000" dirty="0">
                  <a:solidFill>
                    <a:srgbClr val="1F497D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053860" y="4901951"/>
              <a:ext cx="405443" cy="321605"/>
              <a:chOff x="2302053" y="4035353"/>
              <a:chExt cx="405443" cy="32160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302053" y="4035353"/>
                <a:ext cx="287080" cy="274676"/>
              </a:xfrm>
              <a:prstGeom prst="ellipse">
                <a:avLst/>
              </a:prstGeom>
              <a:solidFill>
                <a:srgbClr val="01539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ounded Rectangle 26"/>
              <p:cNvSpPr/>
              <p:nvPr/>
            </p:nvSpPr>
            <p:spPr bwMode="auto">
              <a:xfrm>
                <a:off x="2420416" y="4060999"/>
                <a:ext cx="287080" cy="29595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02464">
                  <a:lnSpc>
                    <a:spcPct val="90000"/>
                  </a:lnSpc>
                </a:pPr>
                <a:endParaRPr lang="en-GB" sz="2000" dirty="0">
                  <a:solidFill>
                    <a:srgbClr val="1F497D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087322" y="5938295"/>
              <a:ext cx="420481" cy="298213"/>
              <a:chOff x="2305089" y="3962137"/>
              <a:chExt cx="420481" cy="29821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305089" y="3962137"/>
                <a:ext cx="287080" cy="274675"/>
              </a:xfrm>
              <a:prstGeom prst="ellipse">
                <a:avLst/>
              </a:prstGeom>
              <a:solidFill>
                <a:srgbClr val="01539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ounded Rectangle 26"/>
              <p:cNvSpPr/>
              <p:nvPr/>
            </p:nvSpPr>
            <p:spPr bwMode="auto">
              <a:xfrm>
                <a:off x="2438490" y="3964390"/>
                <a:ext cx="287080" cy="29596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02464">
                  <a:lnSpc>
                    <a:spcPct val="90000"/>
                  </a:lnSpc>
                </a:pPr>
                <a:endParaRPr lang="en-GB" sz="2000" dirty="0">
                  <a:solidFill>
                    <a:srgbClr val="1F497D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9551622" y="9602"/>
            <a:ext cx="3209512" cy="1409188"/>
            <a:chOff x="9551622" y="9602"/>
            <a:chExt cx="3209512" cy="1409188"/>
          </a:xfrm>
        </p:grpSpPr>
        <p:pic>
          <p:nvPicPr>
            <p:cNvPr id="58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M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0" y="608265"/>
            <a:ext cx="10405430" cy="29688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96540" y="4410051"/>
            <a:ext cx="10905760" cy="2278062"/>
            <a:chOff x="582190" y="4371962"/>
            <a:chExt cx="10905760" cy="2278062"/>
          </a:xfrm>
        </p:grpSpPr>
        <p:sp>
          <p:nvSpPr>
            <p:cNvPr id="88" name="Forme libre 49"/>
            <p:cNvSpPr/>
            <p:nvPr/>
          </p:nvSpPr>
          <p:spPr>
            <a:xfrm flipV="1">
              <a:off x="582190" y="4639495"/>
              <a:ext cx="1840578" cy="1994884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124937" tIns="124937" rIns="124937" bIns="525543" numCol="1" spcCol="1270" anchor="t" anchorCtr="0">
              <a:noAutofit/>
            </a:bodyPr>
            <a:lstStyle/>
            <a:p>
              <a:pPr marL="285750" marR="0" lvl="1" indent="-285750" defTabSz="1911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  <a:p>
              <a:pPr marL="285750" marR="0" lvl="1" indent="-285750" defTabSz="1911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87" name="Forme libre 49"/>
            <p:cNvSpPr/>
            <p:nvPr/>
          </p:nvSpPr>
          <p:spPr>
            <a:xfrm flipV="1">
              <a:off x="2847937" y="4639495"/>
              <a:ext cx="1840578" cy="1994884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124937" tIns="124937" rIns="124937" bIns="525543" numCol="1" spcCol="1270" anchor="t" anchorCtr="0">
              <a:noAutofit/>
            </a:bodyPr>
            <a:lstStyle/>
            <a:p>
              <a:pPr marL="285750" marR="0" lvl="1" indent="-285750" defTabSz="1911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  <a:p>
              <a:pPr marL="285750" marR="0" lvl="1" indent="-285750" defTabSz="1911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85" name="Forme libre 49"/>
            <p:cNvSpPr/>
            <p:nvPr/>
          </p:nvSpPr>
          <p:spPr>
            <a:xfrm flipV="1">
              <a:off x="9614007" y="4602276"/>
              <a:ext cx="1840578" cy="1994886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124937" tIns="124937" rIns="124937" bIns="525543" numCol="1" spcCol="1270" anchor="t" anchorCtr="0">
              <a:noAutofit/>
            </a:bodyPr>
            <a:lstStyle/>
            <a:p>
              <a:pPr marL="285750" marR="0" lvl="1" indent="-285750" defTabSz="1911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  <a:p>
              <a:pPr marL="285750" marR="0" lvl="1" indent="-285750" defTabSz="1911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33" name="Rectangle 15"/>
            <p:cNvSpPr/>
            <p:nvPr/>
          </p:nvSpPr>
          <p:spPr>
            <a:xfrm>
              <a:off x="607138" y="5106293"/>
              <a:ext cx="1857779" cy="7386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Franklin Gothic Book" panose="020B0503020102020204" pitchFamily="34" charset="0"/>
                </a:rPr>
                <a:t>Visibility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Franklin Gothic Book" panose="020B0503020102020204" pitchFamily="34" charset="0"/>
                </a:rPr>
                <a:t>Deal screening</a:t>
              </a:r>
            </a:p>
            <a:p>
              <a:pPr lvl="0"/>
              <a:endParaRPr lang="en-US" sz="1400" kern="0" dirty="0">
                <a:solidFill>
                  <a:srgbClr val="477995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6" name="Rectangle 15"/>
            <p:cNvSpPr/>
            <p:nvPr/>
          </p:nvSpPr>
          <p:spPr>
            <a:xfrm>
              <a:off x="2830735" y="5112618"/>
              <a:ext cx="1857779" cy="7386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Franklin Gothic Book" panose="020B0503020102020204" pitchFamily="34" charset="0"/>
                </a:rPr>
                <a:t>Funding - Grants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Franklin Gothic Book" panose="020B0503020102020204" pitchFamily="34" charset="0"/>
                </a:rPr>
                <a:t>Process harmonization</a:t>
              </a:r>
              <a:endParaRPr lang="en-US" sz="1400" dirty="0">
                <a:latin typeface="Franklin Gothic Book" panose="020B05030201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001237" y="4402221"/>
              <a:ext cx="1883408" cy="2247803"/>
              <a:chOff x="135887" y="4478324"/>
              <a:chExt cx="1883408" cy="2125528"/>
            </a:xfrm>
          </p:grpSpPr>
          <p:grpSp>
            <p:nvGrpSpPr>
              <p:cNvPr id="51" name="Groupe 47"/>
              <p:cNvGrpSpPr/>
              <p:nvPr/>
            </p:nvGrpSpPr>
            <p:grpSpPr>
              <a:xfrm flipV="1">
                <a:off x="135887" y="4534181"/>
                <a:ext cx="1840578" cy="2069671"/>
                <a:chOff x="6649083" y="3900002"/>
                <a:chExt cx="2491686" cy="2051156"/>
              </a:xfrm>
            </p:grpSpPr>
            <p:sp>
              <p:nvSpPr>
                <p:cNvPr id="54" name="Forme libre 49"/>
                <p:cNvSpPr/>
                <p:nvPr/>
              </p:nvSpPr>
              <p:spPr>
                <a:xfrm>
                  <a:off x="6649083" y="3900002"/>
                  <a:ext cx="2491686" cy="1869493"/>
                </a:xfrm>
                <a:custGeom>
                  <a:avLst/>
                  <a:gdLst>
                    <a:gd name="connsiteX0" fmla="*/ 0 w 2266626"/>
                    <a:gd name="connsiteY0" fmla="*/ 186949 h 1869493"/>
                    <a:gd name="connsiteX1" fmla="*/ 186949 w 2266626"/>
                    <a:gd name="connsiteY1" fmla="*/ 0 h 1869493"/>
                    <a:gd name="connsiteX2" fmla="*/ 2079677 w 2266626"/>
                    <a:gd name="connsiteY2" fmla="*/ 0 h 1869493"/>
                    <a:gd name="connsiteX3" fmla="*/ 2266626 w 2266626"/>
                    <a:gd name="connsiteY3" fmla="*/ 186949 h 1869493"/>
                    <a:gd name="connsiteX4" fmla="*/ 2266626 w 2266626"/>
                    <a:gd name="connsiteY4" fmla="*/ 1682544 h 1869493"/>
                    <a:gd name="connsiteX5" fmla="*/ 2079677 w 2266626"/>
                    <a:gd name="connsiteY5" fmla="*/ 1869493 h 1869493"/>
                    <a:gd name="connsiteX6" fmla="*/ 186949 w 2266626"/>
                    <a:gd name="connsiteY6" fmla="*/ 1869493 h 1869493"/>
                    <a:gd name="connsiteX7" fmla="*/ 0 w 2266626"/>
                    <a:gd name="connsiteY7" fmla="*/ 1682544 h 1869493"/>
                    <a:gd name="connsiteX8" fmla="*/ 0 w 2266626"/>
                    <a:gd name="connsiteY8" fmla="*/ 186949 h 186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66626" h="1869493">
                      <a:moveTo>
                        <a:pt x="0" y="186949"/>
                      </a:moveTo>
                      <a:cubicBezTo>
                        <a:pt x="0" y="83700"/>
                        <a:pt x="83700" y="0"/>
                        <a:pt x="186949" y="0"/>
                      </a:cubicBezTo>
                      <a:lnTo>
                        <a:pt x="2079677" y="0"/>
                      </a:lnTo>
                      <a:cubicBezTo>
                        <a:pt x="2182926" y="0"/>
                        <a:pt x="2266626" y="83700"/>
                        <a:pt x="2266626" y="186949"/>
                      </a:cubicBezTo>
                      <a:lnTo>
                        <a:pt x="2266626" y="1682544"/>
                      </a:lnTo>
                      <a:cubicBezTo>
                        <a:pt x="2266626" y="1785793"/>
                        <a:pt x="2182926" y="1869493"/>
                        <a:pt x="2079677" y="1869493"/>
                      </a:cubicBezTo>
                      <a:lnTo>
                        <a:pt x="186949" y="1869493"/>
                      </a:lnTo>
                      <a:cubicBezTo>
                        <a:pt x="83700" y="1869493"/>
                        <a:pt x="0" y="1785793"/>
                        <a:pt x="0" y="1682544"/>
                      </a:cubicBezTo>
                      <a:lnTo>
                        <a:pt x="0" y="186949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57150" cap="flat" cmpd="sng" algn="ctr">
                  <a:solidFill>
                    <a:schemeClr val="accent2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spcFirstLastPara="0" vert="horz" wrap="square" lIns="124937" tIns="124937" rIns="124937" bIns="525543" numCol="1" spcCol="1270" anchor="t" anchorCtr="0">
                  <a:noAutofit/>
                </a:bodyPr>
                <a:lstStyle/>
                <a:p>
                  <a:pPr marL="285750" marR="0" lvl="1" indent="-285750" defTabSz="19113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  <a:p>
                  <a:pPr marL="285750" marR="0" lvl="1" indent="-285750" defTabSz="19113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6" name="Forme libre 50"/>
                <p:cNvSpPr/>
                <p:nvPr/>
              </p:nvSpPr>
              <p:spPr>
                <a:xfrm>
                  <a:off x="6826300" y="5547085"/>
                  <a:ext cx="2137253" cy="404073"/>
                </a:xfrm>
                <a:custGeom>
                  <a:avLst/>
                  <a:gdLst>
                    <a:gd name="connsiteX0" fmla="*/ 0 w 2014779"/>
                    <a:gd name="connsiteY0" fmla="*/ 80121 h 801211"/>
                    <a:gd name="connsiteX1" fmla="*/ 80121 w 2014779"/>
                    <a:gd name="connsiteY1" fmla="*/ 0 h 801211"/>
                    <a:gd name="connsiteX2" fmla="*/ 1934658 w 2014779"/>
                    <a:gd name="connsiteY2" fmla="*/ 0 h 801211"/>
                    <a:gd name="connsiteX3" fmla="*/ 2014779 w 2014779"/>
                    <a:gd name="connsiteY3" fmla="*/ 80121 h 801211"/>
                    <a:gd name="connsiteX4" fmla="*/ 2014779 w 2014779"/>
                    <a:gd name="connsiteY4" fmla="*/ 721090 h 801211"/>
                    <a:gd name="connsiteX5" fmla="*/ 1934658 w 2014779"/>
                    <a:gd name="connsiteY5" fmla="*/ 801211 h 801211"/>
                    <a:gd name="connsiteX6" fmla="*/ 80121 w 2014779"/>
                    <a:gd name="connsiteY6" fmla="*/ 801211 h 801211"/>
                    <a:gd name="connsiteX7" fmla="*/ 0 w 2014779"/>
                    <a:gd name="connsiteY7" fmla="*/ 721090 h 801211"/>
                    <a:gd name="connsiteX8" fmla="*/ 0 w 2014779"/>
                    <a:gd name="connsiteY8" fmla="*/ 80121 h 80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14779" h="801211">
                      <a:moveTo>
                        <a:pt x="0" y="80121"/>
                      </a:moveTo>
                      <a:cubicBezTo>
                        <a:pt x="0" y="35871"/>
                        <a:pt x="35871" y="0"/>
                        <a:pt x="80121" y="0"/>
                      </a:cubicBezTo>
                      <a:lnTo>
                        <a:pt x="1934658" y="0"/>
                      </a:lnTo>
                      <a:cubicBezTo>
                        <a:pt x="1978908" y="0"/>
                        <a:pt x="2014779" y="35871"/>
                        <a:pt x="2014779" y="80121"/>
                      </a:cubicBezTo>
                      <a:lnTo>
                        <a:pt x="2014779" y="721090"/>
                      </a:lnTo>
                      <a:cubicBezTo>
                        <a:pt x="2014779" y="765340"/>
                        <a:pt x="1978908" y="801211"/>
                        <a:pt x="1934658" y="801211"/>
                      </a:cubicBezTo>
                      <a:lnTo>
                        <a:pt x="80121" y="801211"/>
                      </a:lnTo>
                      <a:cubicBezTo>
                        <a:pt x="35871" y="801211"/>
                        <a:pt x="0" y="765340"/>
                        <a:pt x="0" y="721090"/>
                      </a:cubicBezTo>
                      <a:lnTo>
                        <a:pt x="0" y="801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spcFirstLastPara="0" vert="horz" wrap="square" lIns="114907" tIns="84427" rIns="114907" bIns="84427" numCol="1" spcCol="1270" anchor="ctr" anchorCtr="0">
                  <a:noAutofit/>
                </a:bodyPr>
                <a:lstStyle/>
                <a:p>
                  <a:pPr marL="0" marR="0" lvl="0" indent="0" algn="ctr" defTabSz="2133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</p:grpSp>
          <p:sp>
            <p:nvSpPr>
              <p:cNvPr id="52" name="Rectangle 15"/>
              <p:cNvSpPr/>
              <p:nvPr/>
            </p:nvSpPr>
            <p:spPr>
              <a:xfrm>
                <a:off x="161516" y="5209565"/>
                <a:ext cx="1857779" cy="9022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Franklin Gothic Book" panose="020B0503020102020204" pitchFamily="34" charset="0"/>
                  </a:rPr>
                  <a:t> Regulatory reforms and consistency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Franklin Gothic Book" panose="020B0503020102020204" pitchFamily="34" charset="0"/>
                  </a:rPr>
                  <a:t> Advocacy efforts for institutional building</a:t>
                </a:r>
                <a:endParaRPr lang="en-US" sz="14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3" name="Rectangle 16"/>
              <p:cNvSpPr/>
              <p:nvPr/>
            </p:nvSpPr>
            <p:spPr>
              <a:xfrm>
                <a:off x="254139" y="4478324"/>
                <a:ext cx="1620829" cy="451105"/>
              </a:xfrm>
              <a:prstGeom prst="rect">
                <a:avLst/>
              </a:prstGeom>
              <a:solidFill>
                <a:srgbClr val="D7CA8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anchor="ctr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72666"/>
                    </a:solidFill>
                  </a:rPr>
                  <a:t>   </a:t>
                </a:r>
                <a:r>
                  <a:rPr lang="en-US" sz="1300" b="1" dirty="0" smtClean="0">
                    <a:solidFill>
                      <a:srgbClr val="072666"/>
                    </a:solidFill>
                    <a:latin typeface="Franklin Gothic Book" panose="020B0503020102020204" pitchFamily="34" charset="0"/>
                  </a:rPr>
                  <a:t>Policy Environment</a:t>
                </a:r>
              </a:p>
              <a:p>
                <a:endParaRPr lang="fr-FR" sz="1200" b="1" dirty="0">
                  <a:solidFill>
                    <a:srgbClr val="072666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264792" y="4451735"/>
              <a:ext cx="1883408" cy="2190548"/>
              <a:chOff x="135887" y="4532467"/>
              <a:chExt cx="1883408" cy="2071385"/>
            </a:xfrm>
          </p:grpSpPr>
          <p:grpSp>
            <p:nvGrpSpPr>
              <p:cNvPr id="74" name="Groupe 47"/>
              <p:cNvGrpSpPr/>
              <p:nvPr/>
            </p:nvGrpSpPr>
            <p:grpSpPr>
              <a:xfrm flipV="1">
                <a:off x="135887" y="4534181"/>
                <a:ext cx="1840578" cy="2069671"/>
                <a:chOff x="6649083" y="3900002"/>
                <a:chExt cx="2491686" cy="2051156"/>
              </a:xfrm>
            </p:grpSpPr>
            <p:sp>
              <p:nvSpPr>
                <p:cNvPr id="77" name="Forme libre 49"/>
                <p:cNvSpPr/>
                <p:nvPr/>
              </p:nvSpPr>
              <p:spPr>
                <a:xfrm>
                  <a:off x="6649083" y="3900002"/>
                  <a:ext cx="2491686" cy="1869493"/>
                </a:xfrm>
                <a:custGeom>
                  <a:avLst/>
                  <a:gdLst>
                    <a:gd name="connsiteX0" fmla="*/ 0 w 2266626"/>
                    <a:gd name="connsiteY0" fmla="*/ 186949 h 1869493"/>
                    <a:gd name="connsiteX1" fmla="*/ 186949 w 2266626"/>
                    <a:gd name="connsiteY1" fmla="*/ 0 h 1869493"/>
                    <a:gd name="connsiteX2" fmla="*/ 2079677 w 2266626"/>
                    <a:gd name="connsiteY2" fmla="*/ 0 h 1869493"/>
                    <a:gd name="connsiteX3" fmla="*/ 2266626 w 2266626"/>
                    <a:gd name="connsiteY3" fmla="*/ 186949 h 1869493"/>
                    <a:gd name="connsiteX4" fmla="*/ 2266626 w 2266626"/>
                    <a:gd name="connsiteY4" fmla="*/ 1682544 h 1869493"/>
                    <a:gd name="connsiteX5" fmla="*/ 2079677 w 2266626"/>
                    <a:gd name="connsiteY5" fmla="*/ 1869493 h 1869493"/>
                    <a:gd name="connsiteX6" fmla="*/ 186949 w 2266626"/>
                    <a:gd name="connsiteY6" fmla="*/ 1869493 h 1869493"/>
                    <a:gd name="connsiteX7" fmla="*/ 0 w 2266626"/>
                    <a:gd name="connsiteY7" fmla="*/ 1682544 h 1869493"/>
                    <a:gd name="connsiteX8" fmla="*/ 0 w 2266626"/>
                    <a:gd name="connsiteY8" fmla="*/ 186949 h 186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66626" h="1869493">
                      <a:moveTo>
                        <a:pt x="0" y="186949"/>
                      </a:moveTo>
                      <a:cubicBezTo>
                        <a:pt x="0" y="83700"/>
                        <a:pt x="83700" y="0"/>
                        <a:pt x="186949" y="0"/>
                      </a:cubicBezTo>
                      <a:lnTo>
                        <a:pt x="2079677" y="0"/>
                      </a:lnTo>
                      <a:cubicBezTo>
                        <a:pt x="2182926" y="0"/>
                        <a:pt x="2266626" y="83700"/>
                        <a:pt x="2266626" y="186949"/>
                      </a:cubicBezTo>
                      <a:lnTo>
                        <a:pt x="2266626" y="1682544"/>
                      </a:lnTo>
                      <a:cubicBezTo>
                        <a:pt x="2266626" y="1785793"/>
                        <a:pt x="2182926" y="1869493"/>
                        <a:pt x="2079677" y="1869493"/>
                      </a:cubicBezTo>
                      <a:lnTo>
                        <a:pt x="186949" y="1869493"/>
                      </a:lnTo>
                      <a:cubicBezTo>
                        <a:pt x="83700" y="1869493"/>
                        <a:pt x="0" y="1785793"/>
                        <a:pt x="0" y="1682544"/>
                      </a:cubicBezTo>
                      <a:lnTo>
                        <a:pt x="0" y="186949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57150" cap="flat" cmpd="sng" algn="ctr">
                  <a:solidFill>
                    <a:schemeClr val="accent2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spcFirstLastPara="0" vert="horz" wrap="square" lIns="124937" tIns="124937" rIns="124937" bIns="525543" numCol="1" spcCol="1270" anchor="t" anchorCtr="0">
                  <a:noAutofit/>
                </a:bodyPr>
                <a:lstStyle/>
                <a:p>
                  <a:pPr marL="285750" marR="0" lvl="1" indent="-285750" defTabSz="19113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  <a:p>
                  <a:pPr marL="285750" marR="0" lvl="1" indent="-285750" defTabSz="19113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78" name="Forme libre 50"/>
                <p:cNvSpPr/>
                <p:nvPr/>
              </p:nvSpPr>
              <p:spPr>
                <a:xfrm>
                  <a:off x="6826300" y="5547085"/>
                  <a:ext cx="2137253" cy="404073"/>
                </a:xfrm>
                <a:custGeom>
                  <a:avLst/>
                  <a:gdLst>
                    <a:gd name="connsiteX0" fmla="*/ 0 w 2014779"/>
                    <a:gd name="connsiteY0" fmla="*/ 80121 h 801211"/>
                    <a:gd name="connsiteX1" fmla="*/ 80121 w 2014779"/>
                    <a:gd name="connsiteY1" fmla="*/ 0 h 801211"/>
                    <a:gd name="connsiteX2" fmla="*/ 1934658 w 2014779"/>
                    <a:gd name="connsiteY2" fmla="*/ 0 h 801211"/>
                    <a:gd name="connsiteX3" fmla="*/ 2014779 w 2014779"/>
                    <a:gd name="connsiteY3" fmla="*/ 80121 h 801211"/>
                    <a:gd name="connsiteX4" fmla="*/ 2014779 w 2014779"/>
                    <a:gd name="connsiteY4" fmla="*/ 721090 h 801211"/>
                    <a:gd name="connsiteX5" fmla="*/ 1934658 w 2014779"/>
                    <a:gd name="connsiteY5" fmla="*/ 801211 h 801211"/>
                    <a:gd name="connsiteX6" fmla="*/ 80121 w 2014779"/>
                    <a:gd name="connsiteY6" fmla="*/ 801211 h 801211"/>
                    <a:gd name="connsiteX7" fmla="*/ 0 w 2014779"/>
                    <a:gd name="connsiteY7" fmla="*/ 721090 h 801211"/>
                    <a:gd name="connsiteX8" fmla="*/ 0 w 2014779"/>
                    <a:gd name="connsiteY8" fmla="*/ 80121 h 80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14779" h="801211">
                      <a:moveTo>
                        <a:pt x="0" y="80121"/>
                      </a:moveTo>
                      <a:cubicBezTo>
                        <a:pt x="0" y="35871"/>
                        <a:pt x="35871" y="0"/>
                        <a:pt x="80121" y="0"/>
                      </a:cubicBezTo>
                      <a:lnTo>
                        <a:pt x="1934658" y="0"/>
                      </a:lnTo>
                      <a:cubicBezTo>
                        <a:pt x="1978908" y="0"/>
                        <a:pt x="2014779" y="35871"/>
                        <a:pt x="2014779" y="80121"/>
                      </a:cubicBezTo>
                      <a:lnTo>
                        <a:pt x="2014779" y="721090"/>
                      </a:lnTo>
                      <a:cubicBezTo>
                        <a:pt x="2014779" y="765340"/>
                        <a:pt x="1978908" y="801211"/>
                        <a:pt x="1934658" y="801211"/>
                      </a:cubicBezTo>
                      <a:lnTo>
                        <a:pt x="80121" y="801211"/>
                      </a:lnTo>
                      <a:cubicBezTo>
                        <a:pt x="35871" y="801211"/>
                        <a:pt x="0" y="765340"/>
                        <a:pt x="0" y="721090"/>
                      </a:cubicBezTo>
                      <a:lnTo>
                        <a:pt x="0" y="801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spcFirstLastPara="0" vert="horz" wrap="square" lIns="114907" tIns="84427" rIns="114907" bIns="84427" numCol="1" spcCol="1270" anchor="ctr" anchorCtr="0">
                  <a:noAutofit/>
                </a:bodyPr>
                <a:lstStyle/>
                <a:p>
                  <a:pPr marL="0" marR="0" lvl="0" indent="0" algn="ctr" defTabSz="2133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</p:grpSp>
          <p:sp>
            <p:nvSpPr>
              <p:cNvPr id="75" name="Rectangle 15"/>
              <p:cNvSpPr/>
              <p:nvPr/>
            </p:nvSpPr>
            <p:spPr>
              <a:xfrm>
                <a:off x="161516" y="5209565"/>
                <a:ext cx="1857779" cy="9022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Franklin Gothic Book" panose="020B0503020102020204" pitchFamily="34" charset="0"/>
                  </a:rPr>
                  <a:t> Credit enhancement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Franklin Gothic Book" panose="020B0503020102020204" pitchFamily="34" charset="0"/>
                  </a:rPr>
                  <a:t>Co-guarantee Platform </a:t>
                </a:r>
              </a:p>
            </p:txBody>
          </p:sp>
          <p:sp>
            <p:nvSpPr>
              <p:cNvPr id="76" name="Rectangle 16"/>
              <p:cNvSpPr/>
              <p:nvPr/>
            </p:nvSpPr>
            <p:spPr>
              <a:xfrm>
                <a:off x="256761" y="4532467"/>
                <a:ext cx="1620829" cy="451104"/>
              </a:xfrm>
              <a:prstGeom prst="rect">
                <a:avLst/>
              </a:prstGeom>
              <a:solidFill>
                <a:srgbClr val="D7CA8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anchor="ctr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72666"/>
                    </a:solidFill>
                  </a:rPr>
                  <a:t>   </a:t>
                </a:r>
                <a:r>
                  <a:rPr lang="en-US" sz="1300" b="1" dirty="0" smtClean="0">
                    <a:solidFill>
                      <a:srgbClr val="072666"/>
                    </a:solidFill>
                    <a:latin typeface="Franklin Gothic Book" panose="020B0503020102020204" pitchFamily="34" charset="0"/>
                  </a:rPr>
                  <a:t>Project Bankability</a:t>
                </a:r>
              </a:p>
              <a:p>
                <a:endParaRPr lang="fr-FR" sz="1200" b="1" dirty="0">
                  <a:solidFill>
                    <a:srgbClr val="072666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9630171" y="4392655"/>
              <a:ext cx="1857779" cy="1638013"/>
              <a:chOff x="126161" y="4534187"/>
              <a:chExt cx="1857779" cy="1537996"/>
            </a:xfrm>
          </p:grpSpPr>
          <p:sp>
            <p:nvSpPr>
              <p:cNvPr id="84" name="Forme libre 50"/>
              <p:cNvSpPr/>
              <p:nvPr/>
            </p:nvSpPr>
            <p:spPr>
              <a:xfrm rot="10800000" flipV="1">
                <a:off x="266796" y="4534187"/>
                <a:ext cx="1578763" cy="407720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rgbClr val="D7CA8E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0" vert="horz" wrap="square" lIns="114907" tIns="84427" rIns="114907" bIns="84427" numCol="1" spcCol="1270" anchor="ctr" anchorCtr="0">
                <a:noAutofit/>
              </a:bodyPr>
              <a:lstStyle/>
              <a:p>
                <a:pPr marR="0" lvl="0" indent="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300" b="1" dirty="0" smtClean="0">
                    <a:solidFill>
                      <a:srgbClr val="072666"/>
                    </a:solidFill>
                    <a:latin typeface="Franklin Gothic Book" panose="020B0503020102020204" pitchFamily="34" charset="0"/>
                  </a:rPr>
                  <a:t>Investment Promotion</a:t>
                </a:r>
                <a:endParaRPr lang="fr-FR" sz="1300" b="1" dirty="0">
                  <a:solidFill>
                    <a:srgbClr val="072666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81" name="Rectangle 15"/>
              <p:cNvSpPr/>
              <p:nvPr/>
            </p:nvSpPr>
            <p:spPr>
              <a:xfrm>
                <a:off x="126161" y="5176334"/>
                <a:ext cx="1857779" cy="8958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Franklin Gothic Book" panose="020B0503020102020204" pitchFamily="34" charset="0"/>
                  </a:rPr>
                  <a:t>Partner engagement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Franklin Gothic Book" panose="020B0503020102020204" pitchFamily="34" charset="0"/>
                  </a:rPr>
                  <a:t>Market Intelligence </a:t>
                </a:r>
              </a:p>
            </p:txBody>
          </p:sp>
          <p:sp>
            <p:nvSpPr>
              <p:cNvPr id="82" name="Rectangle 16"/>
              <p:cNvSpPr/>
              <p:nvPr/>
            </p:nvSpPr>
            <p:spPr>
              <a:xfrm>
                <a:off x="224729" y="4917826"/>
                <a:ext cx="1620829" cy="2769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lvl="0"/>
                <a:endParaRPr lang="fr-FR" sz="1200" b="1" kern="0" dirty="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86" name="Rectangle 16"/>
            <p:cNvSpPr/>
            <p:nvPr/>
          </p:nvSpPr>
          <p:spPr>
            <a:xfrm>
              <a:off x="2896573" y="4371962"/>
              <a:ext cx="1758721" cy="477054"/>
            </a:xfrm>
            <a:prstGeom prst="rect">
              <a:avLst/>
            </a:prstGeom>
            <a:solidFill>
              <a:srgbClr val="D7CA8E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spAutoFit/>
            </a:bodyPr>
            <a:lstStyle/>
            <a:p>
              <a:r>
                <a:rPr lang="en-US" sz="1200" b="1" dirty="0" smtClean="0">
                  <a:solidFill>
                    <a:srgbClr val="072666"/>
                  </a:solidFill>
                </a:rPr>
                <a:t>   </a:t>
              </a:r>
              <a:r>
                <a:rPr lang="en-US" sz="1300" b="1" dirty="0" smtClean="0">
                  <a:solidFill>
                    <a:srgbClr val="072666"/>
                  </a:solidFill>
                  <a:latin typeface="Franklin Gothic Book" panose="020B0503020102020204" pitchFamily="34" charset="0"/>
                </a:rPr>
                <a:t>Project Preparation</a:t>
              </a:r>
            </a:p>
            <a:p>
              <a:endParaRPr lang="fr-FR" sz="1200" b="1" dirty="0">
                <a:solidFill>
                  <a:srgbClr val="072666"/>
                </a:solidFill>
              </a:endParaRPr>
            </a:p>
          </p:txBody>
        </p:sp>
        <p:sp>
          <p:nvSpPr>
            <p:cNvPr id="89" name="Rectangle 16"/>
            <p:cNvSpPr/>
            <p:nvPr/>
          </p:nvSpPr>
          <p:spPr>
            <a:xfrm>
              <a:off x="641747" y="4404815"/>
              <a:ext cx="1747801" cy="469359"/>
            </a:xfrm>
            <a:prstGeom prst="rect">
              <a:avLst/>
            </a:prstGeom>
            <a:solidFill>
              <a:srgbClr val="D7CA8E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spAutoFit/>
            </a:bodyPr>
            <a:lstStyle/>
            <a:p>
              <a:r>
                <a:rPr lang="en-US" sz="1250" b="1" dirty="0" smtClean="0">
                  <a:solidFill>
                    <a:srgbClr val="072666"/>
                  </a:solidFill>
                  <a:latin typeface="Franklin Gothic Book" panose="020B0503020102020204" pitchFamily="34" charset="0"/>
                </a:rPr>
                <a:t>Pipeline Development</a:t>
              </a:r>
            </a:p>
            <a:p>
              <a:endParaRPr lang="fr-FR" sz="1200" b="1" dirty="0">
                <a:solidFill>
                  <a:srgbClr val="072666"/>
                </a:solidFill>
              </a:endParaRPr>
            </a:p>
          </p:txBody>
        </p:sp>
      </p:grpSp>
      <p:sp>
        <p:nvSpPr>
          <p:cNvPr id="91" name="Rounded Rectangle 6"/>
          <p:cNvSpPr/>
          <p:nvPr/>
        </p:nvSpPr>
        <p:spPr>
          <a:xfrm rot="16200000">
            <a:off x="-564339" y="5218216"/>
            <a:ext cx="2150175" cy="534513"/>
          </a:xfrm>
          <a:prstGeom prst="roundRect">
            <a:avLst/>
          </a:prstGeom>
          <a:solidFill>
            <a:srgbClr val="1971A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en-US" sz="1300" b="1" dirty="0" smtClean="0">
              <a:solidFill>
                <a:srgbClr val="2A515C"/>
              </a:solidFill>
            </a:endParaRPr>
          </a:p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WORKSTREAMS</a:t>
            </a:r>
            <a:endParaRPr lang="en-US" sz="15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/>
          <p:nvPr/>
        </p:nvSpPr>
        <p:spPr>
          <a:xfrm>
            <a:off x="4699181" y="2049244"/>
            <a:ext cx="2588933" cy="3448617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33631" y="1393824"/>
            <a:ext cx="10203863" cy="4132259"/>
            <a:chOff x="1065230" y="1995402"/>
            <a:chExt cx="10203863" cy="4132259"/>
          </a:xfrm>
        </p:grpSpPr>
        <p:grpSp>
          <p:nvGrpSpPr>
            <p:cNvPr id="5" name="Group 18"/>
            <p:cNvGrpSpPr/>
            <p:nvPr/>
          </p:nvGrpSpPr>
          <p:grpSpPr>
            <a:xfrm>
              <a:off x="1065230" y="2271072"/>
              <a:ext cx="10203863" cy="451338"/>
              <a:chOff x="1114033" y="2158344"/>
              <a:chExt cx="7477844" cy="381000"/>
            </a:xfrm>
          </p:grpSpPr>
          <p:sp>
            <p:nvSpPr>
              <p:cNvPr id="62" name="Rectangle 121"/>
              <p:cNvSpPr/>
              <p:nvPr/>
            </p:nvSpPr>
            <p:spPr>
              <a:xfrm>
                <a:off x="1142999" y="2274796"/>
                <a:ext cx="7448878" cy="163603"/>
              </a:xfrm>
              <a:prstGeom prst="rect">
                <a:avLst/>
              </a:prstGeom>
              <a:gradFill flip="none" rotWithShape="1"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11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91000">
                    <a:srgbClr val="292929"/>
                  </a:gs>
                  <a:gs pos="98000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50800" dist="38100" dir="5400000" sx="101000" sy="101000" algn="t" rotWithShape="0">
                  <a:prstClr val="black">
                    <a:alpha val="56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</a:endParaRPr>
              </a:p>
            </p:txBody>
          </p:sp>
          <p:sp>
            <p:nvSpPr>
              <p:cNvPr id="63" name="Rounded Rectangle 16"/>
              <p:cNvSpPr/>
              <p:nvPr/>
            </p:nvSpPr>
            <p:spPr>
              <a:xfrm>
                <a:off x="1114033" y="2158344"/>
                <a:ext cx="133350" cy="381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11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91000">
                    <a:srgbClr val="292929"/>
                  </a:gs>
                  <a:gs pos="98000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50800" dist="38100" dir="5400000" sx="101000" sy="101000" algn="t" rotWithShape="0">
                  <a:prstClr val="black">
                    <a:alpha val="56000"/>
                  </a:prstClr>
                </a:outerShdw>
              </a:effectLst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Garamond" panose="02020404030301010803"/>
                  </a:rPr>
                  <a:t>AIF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aramond" panose="02020404030301010803"/>
                </a:endParaRPr>
              </a:p>
            </p:txBody>
          </p:sp>
        </p:grpSp>
        <p:sp>
          <p:nvSpPr>
            <p:cNvPr id="6" name="Rectangle 65"/>
            <p:cNvSpPr/>
            <p:nvPr/>
          </p:nvSpPr>
          <p:spPr>
            <a:xfrm>
              <a:off x="1458698" y="2436813"/>
              <a:ext cx="9315599" cy="29872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31000"/>
                  </a:sysClr>
                </a:gs>
                <a:gs pos="100000">
                  <a:sysClr val="window" lastClr="FFFFFF">
                    <a:alpha val="63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416220" y="2006151"/>
              <a:ext cx="5908618" cy="4085411"/>
              <a:chOff x="1156099" y="2006151"/>
              <a:chExt cx="5357709" cy="4085411"/>
            </a:xfrm>
          </p:grpSpPr>
          <p:grpSp>
            <p:nvGrpSpPr>
              <p:cNvPr id="50" name="Group 25"/>
              <p:cNvGrpSpPr/>
              <p:nvPr/>
            </p:nvGrpSpPr>
            <p:grpSpPr>
              <a:xfrm>
                <a:off x="1156099" y="2390653"/>
                <a:ext cx="2368531" cy="3700909"/>
                <a:chOff x="-426713" y="2934880"/>
                <a:chExt cx="1984712" cy="3270985"/>
              </a:xfrm>
            </p:grpSpPr>
            <p:grpSp>
              <p:nvGrpSpPr>
                <p:cNvPr id="58" name="Group 9"/>
                <p:cNvGrpSpPr/>
                <p:nvPr/>
              </p:nvGrpSpPr>
              <p:grpSpPr>
                <a:xfrm>
                  <a:off x="-426713" y="2934880"/>
                  <a:ext cx="1967129" cy="3270985"/>
                  <a:chOff x="-293363" y="2286003"/>
                  <a:chExt cx="1967129" cy="3270985"/>
                </a:xfrm>
              </p:grpSpPr>
              <p:sp>
                <p:nvSpPr>
                  <p:cNvPr id="60" name="Rectangle 2"/>
                  <p:cNvSpPr/>
                  <p:nvPr/>
                </p:nvSpPr>
                <p:spPr>
                  <a:xfrm>
                    <a:off x="-293361" y="2508988"/>
                    <a:ext cx="1967127" cy="3048000"/>
                  </a:xfrm>
                  <a:prstGeom prst="rect">
                    <a:avLst/>
                  </a:pr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 w="25400" cap="flat" cmpd="sng" algn="ctr">
                    <a:noFill/>
                    <a:prstDash val="solid"/>
                  </a:ln>
                  <a:effectLst>
                    <a:softEdge rad="1270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aramond" panose="02020404030301010803"/>
                    </a:endParaRPr>
                  </a:p>
                </p:txBody>
              </p:sp>
              <p:sp>
                <p:nvSpPr>
                  <p:cNvPr id="61" name="Rectangle 120"/>
                  <p:cNvSpPr/>
                  <p:nvPr/>
                </p:nvSpPr>
                <p:spPr>
                  <a:xfrm>
                    <a:off x="-293363" y="2286003"/>
                    <a:ext cx="1967128" cy="3048000"/>
                  </a:xfrm>
                  <a:prstGeom prst="rect">
                    <a:avLst/>
                  </a:prstGeom>
                  <a:gradFill>
                    <a:gsLst>
                      <a:gs pos="10000">
                        <a:srgbClr val="D2C286"/>
                      </a:gs>
                      <a:gs pos="50000">
                        <a:srgbClr val="EBEBAE"/>
                      </a:gs>
                      <a:gs pos="90000">
                        <a:srgbClr val="EBEBAE"/>
                      </a:gs>
                    </a:gsLst>
                    <a:lin ang="2700000" scaled="1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aramond" panose="02020404030301010803"/>
                    </a:endParaRPr>
                  </a:p>
                </p:txBody>
              </p:sp>
            </p:grpSp>
            <p:sp>
              <p:nvSpPr>
                <p:cNvPr id="59" name="TextBox 20"/>
                <p:cNvSpPr txBox="1"/>
                <p:nvPr/>
              </p:nvSpPr>
              <p:spPr>
                <a:xfrm>
                  <a:off x="-337624" y="3471920"/>
                  <a:ext cx="1895623" cy="2597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A) Deal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onboarding </a:t>
                  </a:r>
                  <a:endParaRPr lang="en-US" sz="1200" dirty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pPr marL="288925" indent="-120650"/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- Digital platforms </a:t>
                  </a:r>
                  <a:r>
                    <a:rPr lang="en-US" sz="1200" dirty="0" err="1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e.g</a:t>
                  </a:r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 Source &amp;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Convergence, </a:t>
                  </a:r>
                  <a:r>
                    <a:rPr lang="en-US" sz="1200" dirty="0" err="1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ConnectAmerica</a:t>
                  </a:r>
                  <a:endParaRPr lang="en-US" sz="1200" dirty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pPr marL="171450" indent="-3175">
                    <a:buFontTx/>
                    <a:buChar char="-"/>
                  </a:pPr>
                  <a:endParaRPr lang="en-US" sz="1200" dirty="0" smtClean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endParaRPr lang="en-US" sz="300" dirty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pPr marL="168275" indent="-168275"/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B) Deal screening &amp; filtering         </a:t>
                  </a:r>
                  <a:endParaRPr lang="en-US" sz="1200" dirty="0" smtClean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pPr marL="288925" indent="-288925"/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    -  Deal profile: private </a:t>
                  </a:r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sector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  centric, demonstration effect, scalable </a:t>
                  </a:r>
                  <a:r>
                    <a:rPr lang="en-US" sz="1200" dirty="0" err="1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etc</a:t>
                  </a:r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)</a:t>
                  </a:r>
                </a:p>
                <a:p>
                  <a:pPr marL="288925" indent="-288925"/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     -  Deal </a:t>
                  </a:r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types (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Elephants, Zebras,  Cheetahs, Turtles)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sz="300" dirty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C) Improving deal quality at entry</a:t>
                  </a:r>
                </a:p>
                <a:p>
                  <a:pPr marL="288925" indent="-168275"/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-  </a:t>
                  </a:r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Leveraging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existing and </a:t>
                  </a:r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new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Instruments</a:t>
                  </a:r>
                  <a:endParaRPr lang="en-US" sz="1200" dirty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pPr marL="228600" indent="-107950"/>
                  <a:r>
                    <a:rPr lang="en-US" sz="1200" dirty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 - Mapping potential </a:t>
                  </a:r>
                  <a:r>
                    <a:rPr lang="en-US" sz="1200" dirty="0" smtClean="0">
                      <a:solidFill>
                        <a:srgbClr val="1F497D"/>
                      </a:solidFill>
                      <a:latin typeface="Franklin Gothic Book" panose="020B0503020102020204" pitchFamily="34" charset="0"/>
                      <a:cs typeface="Arial" panose="020B0604020202020204" pitchFamily="34" charset="0"/>
                    </a:rPr>
                    <a:t>deal partners </a:t>
                  </a:r>
                  <a:endParaRPr lang="en-US" sz="1200" dirty="0">
                    <a:solidFill>
                      <a:srgbClr val="1F497D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100" kern="0" dirty="0">
                    <a:solidFill>
                      <a:srgbClr val="2A515C"/>
                    </a:solidFill>
                    <a:latin typeface="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51" name="Groupe 50"/>
              <p:cNvGrpSpPr/>
              <p:nvPr/>
            </p:nvGrpSpPr>
            <p:grpSpPr>
              <a:xfrm>
                <a:off x="4201106" y="2006151"/>
                <a:ext cx="2312702" cy="393763"/>
                <a:chOff x="4172825" y="2034432"/>
                <a:chExt cx="2312702" cy="393763"/>
              </a:xfrm>
            </p:grpSpPr>
            <p:sp>
              <p:nvSpPr>
                <p:cNvPr id="55" name="Rectangle 114"/>
                <p:cNvSpPr/>
                <p:nvPr/>
              </p:nvSpPr>
              <p:spPr>
                <a:xfrm>
                  <a:off x="4172825" y="2034432"/>
                  <a:ext cx="2312702" cy="3657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 contourW="12700">
                  <a:contourClr>
                    <a:sysClr val="window" lastClr="FFFFFF">
                      <a:lumMod val="85000"/>
                    </a:sysClr>
                  </a:contourClr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115"/>
                <p:cNvSpPr/>
                <p:nvPr/>
              </p:nvSpPr>
              <p:spPr>
                <a:xfrm>
                  <a:off x="4386075" y="2058863"/>
                  <a:ext cx="1679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:r>
                    <a:rPr lang="en-US" b="1" kern="0" dirty="0" smtClean="0">
                      <a:solidFill>
                        <a:srgbClr val="3C7483"/>
                      </a:solidFill>
                      <a:latin typeface="Calibri" panose="020F0502020204030204" pitchFamily="34" charset="0"/>
                    </a:rPr>
                    <a:t>The Market Place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C7483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upe 51"/>
              <p:cNvGrpSpPr/>
              <p:nvPr/>
            </p:nvGrpSpPr>
            <p:grpSpPr>
              <a:xfrm>
                <a:off x="1410743" y="2488416"/>
                <a:ext cx="1731083" cy="481916"/>
                <a:chOff x="-510108" y="2516697"/>
                <a:chExt cx="1731083" cy="481916"/>
              </a:xfrm>
            </p:grpSpPr>
            <p:sp>
              <p:nvSpPr>
                <p:cNvPr id="53" name="Rectangle à coins arrondis 52"/>
                <p:cNvSpPr/>
                <p:nvPr/>
              </p:nvSpPr>
              <p:spPr>
                <a:xfrm>
                  <a:off x="-510108" y="2516697"/>
                  <a:ext cx="1731083" cy="48191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5875" cap="flat" cmpd="sng" algn="ctr">
                  <a:solidFill>
                    <a:srgbClr val="44709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113"/>
                <p:cNvSpPr/>
                <p:nvPr/>
              </p:nvSpPr>
              <p:spPr>
                <a:xfrm>
                  <a:off x="-229267" y="2526328"/>
                  <a:ext cx="116939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Totally transactional</a:t>
                  </a:r>
                  <a:endPara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4" name="Groupe 23"/>
            <p:cNvGrpSpPr/>
            <p:nvPr/>
          </p:nvGrpSpPr>
          <p:grpSpPr>
            <a:xfrm>
              <a:off x="1425400" y="1995402"/>
              <a:ext cx="2579753" cy="382546"/>
              <a:chOff x="7077572" y="2021758"/>
              <a:chExt cx="2339225" cy="382546"/>
            </a:xfrm>
          </p:grpSpPr>
          <p:sp>
            <p:nvSpPr>
              <p:cNvPr id="28" name="Rectangle 87"/>
              <p:cNvSpPr/>
              <p:nvPr/>
            </p:nvSpPr>
            <p:spPr>
              <a:xfrm>
                <a:off x="7077572" y="2021758"/>
                <a:ext cx="2339225" cy="365760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contourW="12700">
                <a:contourClr>
                  <a:sysClr val="window" lastClr="FFFFFF">
                    <a:lumMod val="85000"/>
                  </a:sys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29" name="Rectangle 88"/>
              <p:cNvSpPr/>
              <p:nvPr/>
            </p:nvSpPr>
            <p:spPr>
              <a:xfrm>
                <a:off x="7087925" y="2034972"/>
                <a:ext cx="22169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smtClean="0">
                    <a:solidFill>
                      <a:srgbClr val="3C7483"/>
                    </a:solidFill>
                    <a:latin typeface="Calibri" panose="020F0502020204030204" pitchFamily="34" charset="0"/>
                  </a:rPr>
                  <a:t>The</a:t>
                </a:r>
                <a:r>
                  <a:rPr kumimoji="0" lang="en-US" sz="1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3C7483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 Platform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C7483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8197729" y="2430378"/>
              <a:ext cx="2884237" cy="3697283"/>
              <a:chOff x="8469715" y="2430378"/>
              <a:chExt cx="2615324" cy="3697283"/>
            </a:xfrm>
          </p:grpSpPr>
          <p:grpSp>
            <p:nvGrpSpPr>
              <p:cNvPr id="19" name="Group 13"/>
              <p:cNvGrpSpPr/>
              <p:nvPr/>
            </p:nvGrpSpPr>
            <p:grpSpPr>
              <a:xfrm>
                <a:off x="8469715" y="2430378"/>
                <a:ext cx="2372318" cy="3697283"/>
                <a:chOff x="4434612" y="2294404"/>
                <a:chExt cx="1987885" cy="3267776"/>
              </a:xfrm>
            </p:grpSpPr>
            <p:sp>
              <p:nvSpPr>
                <p:cNvPr id="21" name="Rectangle 2"/>
                <p:cNvSpPr/>
                <p:nvPr/>
              </p:nvSpPr>
              <p:spPr>
                <a:xfrm>
                  <a:off x="4456265" y="2514179"/>
                  <a:ext cx="1966232" cy="304800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  <p:sp>
              <p:nvSpPr>
                <p:cNvPr id="22" name="Rectangle 2"/>
                <p:cNvSpPr/>
                <p:nvPr/>
              </p:nvSpPr>
              <p:spPr>
                <a:xfrm>
                  <a:off x="4434612" y="2294404"/>
                  <a:ext cx="1966233" cy="3048000"/>
                </a:xfrm>
                <a:prstGeom prst="rect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</p:grpSp>
          <p:grpSp>
            <p:nvGrpSpPr>
              <p:cNvPr id="13" name="Groupe 12"/>
              <p:cNvGrpSpPr/>
              <p:nvPr/>
            </p:nvGrpSpPr>
            <p:grpSpPr>
              <a:xfrm>
                <a:off x="8703603" y="2496426"/>
                <a:ext cx="2381436" cy="590358"/>
                <a:chOff x="1105043" y="2524707"/>
                <a:chExt cx="2381436" cy="590358"/>
              </a:xfrm>
            </p:grpSpPr>
            <p:sp>
              <p:nvSpPr>
                <p:cNvPr id="14" name="Rectangle à coins arrondis 13"/>
                <p:cNvSpPr/>
                <p:nvPr/>
              </p:nvSpPr>
              <p:spPr>
                <a:xfrm>
                  <a:off x="1105043" y="2524707"/>
                  <a:ext cx="2029835" cy="59035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5875" cap="flat" cmpd="sng" algn="ctr">
                  <a:solidFill>
                    <a:srgbClr val="44709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74"/>
                <p:cNvSpPr/>
                <p:nvPr/>
              </p:nvSpPr>
              <p:spPr>
                <a:xfrm>
                  <a:off x="1130163" y="2615436"/>
                  <a:ext cx="235631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Connecting investors, other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market players and policy makers</a:t>
                  </a:r>
                  <a:endPara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" name="TextBox 189"/>
          <p:cNvSpPr txBox="1"/>
          <p:nvPr/>
        </p:nvSpPr>
        <p:spPr>
          <a:xfrm>
            <a:off x="3220909" y="723814"/>
            <a:ext cx="5614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3C7483"/>
                </a:solidFill>
                <a:latin typeface="Calibri" panose="020F0502020204030204" pitchFamily="34" charset="0"/>
              </a:rPr>
              <a:t>An enabling mechanism </a:t>
            </a:r>
            <a:r>
              <a:rPr lang="en-US" sz="1600" b="1" i="1" dirty="0">
                <a:solidFill>
                  <a:srgbClr val="3C7483"/>
                </a:solidFill>
                <a:latin typeface="Calibri" panose="020F0502020204030204" pitchFamily="34" charset="0"/>
              </a:rPr>
              <a:t>for </a:t>
            </a:r>
            <a:r>
              <a:rPr lang="en-US" sz="1600" b="1" i="1" dirty="0" smtClean="0">
                <a:solidFill>
                  <a:srgbClr val="3C7483"/>
                </a:solidFill>
                <a:latin typeface="Calibri" panose="020F0502020204030204" pitchFamily="34" charset="0"/>
              </a:rPr>
              <a:t>MDBs/DFIs to do more </a:t>
            </a:r>
            <a:r>
              <a:rPr lang="en-US" sz="1600" b="1" i="1" dirty="0">
                <a:solidFill>
                  <a:srgbClr val="3C7483"/>
                </a:solidFill>
                <a:latin typeface="Calibri" panose="020F0502020204030204" pitchFamily="34" charset="0"/>
              </a:rPr>
              <a:t>with </a:t>
            </a:r>
            <a:r>
              <a:rPr lang="en-US" sz="1600" b="1" i="1" dirty="0" smtClean="0">
                <a:solidFill>
                  <a:srgbClr val="3C7483"/>
                </a:solidFill>
                <a:latin typeface="Calibri" panose="020F0502020204030204" pitchFamily="34" charset="0"/>
              </a:rPr>
              <a:t>less</a:t>
            </a:r>
            <a:endParaRPr lang="en-US" sz="1600" b="1" i="1" dirty="0">
              <a:solidFill>
                <a:srgbClr val="3C7483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2" name="Rectangle 120"/>
          <p:cNvSpPr/>
          <p:nvPr/>
        </p:nvSpPr>
        <p:spPr>
          <a:xfrm>
            <a:off x="4722323" y="1748037"/>
            <a:ext cx="2588935" cy="34486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</a:endParaRPr>
          </a:p>
        </p:txBody>
      </p:sp>
      <p:sp>
        <p:nvSpPr>
          <p:cNvPr id="75" name="Rectangle à coins arrondis 52"/>
          <p:cNvSpPr/>
          <p:nvPr/>
        </p:nvSpPr>
        <p:spPr>
          <a:xfrm>
            <a:off x="5094095" y="1884243"/>
            <a:ext cx="1989228" cy="54487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4709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113"/>
          <p:cNvSpPr/>
          <p:nvPr/>
        </p:nvSpPr>
        <p:spPr>
          <a:xfrm>
            <a:off x="4862018" y="1939069"/>
            <a:ext cx="2429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Efforts that culminate into the success of the market-days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77" name="Rounded Rectangle 17"/>
          <p:cNvSpPr/>
          <p:nvPr/>
        </p:nvSpPr>
        <p:spPr>
          <a:xfrm>
            <a:off x="7674782" y="1661169"/>
            <a:ext cx="181962" cy="4513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1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91000">
                <a:srgbClr val="292929"/>
              </a:gs>
              <a:gs pos="98000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outerShdw blurRad="50800" dist="38100" dir="5400000" sx="101000" sy="101000" algn="t" rotWithShape="0">
              <a:prstClr val="black">
                <a:alpha val="56000"/>
              </a:prstClr>
            </a:outerShdw>
          </a:effectLst>
        </p:spPr>
        <p:txBody>
          <a:bodyPr vert="vert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AIF</a:t>
            </a:r>
          </a:p>
        </p:txBody>
      </p:sp>
      <p:sp>
        <p:nvSpPr>
          <p:cNvPr id="78" name="Rounded Rectangle 17"/>
          <p:cNvSpPr/>
          <p:nvPr/>
        </p:nvSpPr>
        <p:spPr>
          <a:xfrm>
            <a:off x="4266511" y="1646678"/>
            <a:ext cx="181962" cy="4513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1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91000">
                <a:srgbClr val="292929"/>
              </a:gs>
              <a:gs pos="98000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outerShdw blurRad="50800" dist="38100" dir="5400000" sx="101000" sy="101000" algn="t" rotWithShape="0">
              <a:prstClr val="black">
                <a:alpha val="56000"/>
              </a:prstClr>
            </a:outerShdw>
          </a:effectLst>
        </p:spPr>
        <p:txBody>
          <a:bodyPr vert="vert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AIF</a:t>
            </a:r>
          </a:p>
        </p:txBody>
      </p:sp>
      <p:sp>
        <p:nvSpPr>
          <p:cNvPr id="79" name="Rectangle 114"/>
          <p:cNvSpPr/>
          <p:nvPr/>
        </p:nvSpPr>
        <p:spPr>
          <a:xfrm>
            <a:off x="8171590" y="1445913"/>
            <a:ext cx="2550507" cy="3657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 contourW="12700">
            <a:contourClr>
              <a:sysClr val="window" lastClr="FFFFFF">
                <a:lumMod val="8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115"/>
          <p:cNvSpPr/>
          <p:nvPr/>
        </p:nvSpPr>
        <p:spPr>
          <a:xfrm>
            <a:off x="8385191" y="1448776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kern="0" dirty="0" smtClean="0">
                <a:solidFill>
                  <a:srgbClr val="3C7483"/>
                </a:solidFill>
                <a:latin typeface="Calibri" panose="020F0502020204030204" pitchFamily="34" charset="0"/>
              </a:rPr>
              <a:t>The Market-Days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3C7483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1" name="TextBox 20"/>
          <p:cNvSpPr txBox="1"/>
          <p:nvPr/>
        </p:nvSpPr>
        <p:spPr>
          <a:xfrm>
            <a:off x="4918842" y="2429117"/>
            <a:ext cx="23482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arenR"/>
            </a:pPr>
            <a:r>
              <a:rPr lang="en-US" sz="12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Investment promotion</a:t>
            </a:r>
          </a:p>
          <a:p>
            <a:r>
              <a:rPr lang="en-US" sz="1200" dirty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   - Roadshows </a:t>
            </a:r>
          </a:p>
          <a:p>
            <a:r>
              <a:rPr lang="en-US" sz="1200" dirty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   - Investor conference calls </a:t>
            </a:r>
          </a:p>
          <a:p>
            <a:endParaRPr lang="en-US" sz="600" dirty="0" smtClean="0">
              <a:solidFill>
                <a:srgbClr val="1F49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12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B)  Match-making investors and  transactions</a:t>
            </a:r>
          </a:p>
          <a:p>
            <a:endParaRPr lang="en-US" sz="1200" dirty="0" smtClean="0">
              <a:solidFill>
                <a:srgbClr val="1F49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12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C)  Partner engagement &amp; crowding-in.</a:t>
            </a:r>
            <a:endParaRPr lang="en-US" sz="1250" kern="0" dirty="0">
              <a:solidFill>
                <a:srgbClr val="2A51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Rounded Rectangle 17"/>
          <p:cNvSpPr/>
          <p:nvPr/>
        </p:nvSpPr>
        <p:spPr>
          <a:xfrm>
            <a:off x="10943370" y="1705281"/>
            <a:ext cx="181962" cy="4513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1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91000">
                <a:srgbClr val="292929"/>
              </a:gs>
              <a:gs pos="98000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outerShdw blurRad="50800" dist="38100" dir="5400000" sx="101000" sy="101000" algn="t" rotWithShape="0">
              <a:prstClr val="black">
                <a:alpha val="56000"/>
              </a:prstClr>
            </a:outerShdw>
          </a:effectLst>
        </p:spPr>
        <p:txBody>
          <a:bodyPr vert="vert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AIF</a:t>
            </a:r>
          </a:p>
        </p:txBody>
      </p:sp>
      <p:sp>
        <p:nvSpPr>
          <p:cNvPr id="87" name="TextBox 20"/>
          <p:cNvSpPr txBox="1"/>
          <p:nvPr/>
        </p:nvSpPr>
        <p:spPr>
          <a:xfrm>
            <a:off x="8314380" y="2450138"/>
            <a:ext cx="234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Sessions:</a:t>
            </a:r>
          </a:p>
          <a:p>
            <a:endParaRPr lang="en-US" sz="1200" dirty="0" smtClean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UcParenR"/>
            </a:pPr>
            <a:r>
              <a:rPr lang="en-US" sz="12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Speed-Dating</a:t>
            </a:r>
          </a:p>
          <a:p>
            <a:pPr marL="228600" indent="-228600">
              <a:buAutoNum type="alphaUcParenR"/>
            </a:pPr>
            <a:endParaRPr lang="en-US" sz="1200" dirty="0" smtClean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US" sz="600" dirty="0" smtClean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UcParenR" startAt="2"/>
            </a:pPr>
            <a:r>
              <a:rPr lang="en-US" sz="12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 the Board Room </a:t>
            </a:r>
            <a:endParaRPr lang="en-US" sz="600" dirty="0" smtClean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UcParenR" startAt="2"/>
            </a:pPr>
            <a:endParaRPr lang="en-US" sz="1200" dirty="0" smtClean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UcParenR" startAt="2"/>
            </a:pPr>
            <a:r>
              <a:rPr lang="en-US" sz="12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Sharing success stories</a:t>
            </a:r>
            <a:endParaRPr lang="en-US" sz="1250" kern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231526" y="5691107"/>
            <a:ext cx="3601702" cy="1128190"/>
            <a:chOff x="4117567" y="569726"/>
            <a:chExt cx="3470099" cy="1334699"/>
          </a:xfrm>
        </p:grpSpPr>
        <p:sp>
          <p:nvSpPr>
            <p:cNvPr id="89" name="Donut 88"/>
            <p:cNvSpPr/>
            <p:nvPr/>
          </p:nvSpPr>
          <p:spPr>
            <a:xfrm>
              <a:off x="4117567" y="569726"/>
              <a:ext cx="1214910" cy="1314926"/>
            </a:xfrm>
            <a:prstGeom prst="donut">
              <a:avLst>
                <a:gd name="adj" fmla="val 13528"/>
              </a:avLst>
            </a:prstGeom>
            <a:solidFill>
              <a:srgbClr val="D7CA8E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Donut 89"/>
            <p:cNvSpPr/>
            <p:nvPr/>
          </p:nvSpPr>
          <p:spPr>
            <a:xfrm>
              <a:off x="5208973" y="589499"/>
              <a:ext cx="1214910" cy="1314926"/>
            </a:xfrm>
            <a:prstGeom prst="donut">
              <a:avLst>
                <a:gd name="adj" fmla="val 13528"/>
              </a:avLst>
            </a:prstGeom>
            <a:solidFill>
              <a:srgbClr val="D7CA8E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Donut 90"/>
            <p:cNvSpPr/>
            <p:nvPr/>
          </p:nvSpPr>
          <p:spPr>
            <a:xfrm>
              <a:off x="6300379" y="589499"/>
              <a:ext cx="1214910" cy="1314926"/>
            </a:xfrm>
            <a:prstGeom prst="donut">
              <a:avLst>
                <a:gd name="adj" fmla="val 13528"/>
              </a:avLst>
            </a:prstGeom>
            <a:solidFill>
              <a:srgbClr val="D7CA8E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45547" y="998951"/>
              <a:ext cx="1005794" cy="369332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Connect</a:t>
              </a:r>
              <a:endParaRPr lang="fr-FR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01210" y="996267"/>
              <a:ext cx="1005794" cy="369332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Engage </a:t>
              </a:r>
              <a:endParaRPr lang="fr-F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81872" y="1016670"/>
              <a:ext cx="1005794" cy="436936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Close</a:t>
              </a:r>
              <a:endParaRPr lang="fr-FR" b="1" dirty="0"/>
            </a:p>
          </p:txBody>
        </p:sp>
      </p:grpSp>
      <p:sp>
        <p:nvSpPr>
          <p:cNvPr id="106" name="Title 1"/>
          <p:cNvSpPr txBox="1">
            <a:spLocks/>
          </p:cNvSpPr>
          <p:nvPr>
            <p:extLst/>
          </p:nvPr>
        </p:nvSpPr>
        <p:spPr>
          <a:xfrm>
            <a:off x="0" y="-142020"/>
            <a:ext cx="12201349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What is the </a:t>
            </a:r>
            <a:r>
              <a:rPr lang="en-US" sz="3200" b="1" dirty="0" smtClean="0">
                <a:solidFill>
                  <a:srgbClr val="3C7483"/>
                </a:solidFill>
                <a:latin typeface="Franklin Gothic Medium Cond" pitchFamily="34" charset="0"/>
              </a:rPr>
              <a:t>AIF</a:t>
            </a:r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?</a:t>
            </a:r>
          </a:p>
        </p:txBody>
      </p:sp>
      <p:pic>
        <p:nvPicPr>
          <p:cNvPr id="10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076" y="0"/>
            <a:ext cx="1820924" cy="81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8" name="Straight Connector 107"/>
          <p:cNvCxnSpPr/>
          <p:nvPr/>
        </p:nvCxnSpPr>
        <p:spPr>
          <a:xfrm>
            <a:off x="0" y="597632"/>
            <a:ext cx="10371076" cy="28010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itle 1"/>
          <p:cNvSpPr txBox="1">
            <a:spLocks/>
          </p:cNvSpPr>
          <p:nvPr>
            <p:extLst/>
          </p:nvPr>
        </p:nvSpPr>
        <p:spPr>
          <a:xfrm>
            <a:off x="9551622" y="504390"/>
            <a:ext cx="3209512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00" b="1" i="1" dirty="0" smtClean="0">
                <a:solidFill>
                  <a:srgbClr val="3C7483"/>
                </a:solidFill>
                <a:latin typeface="Franklin Gothic Medium Cond" pitchFamily="34" charset="0"/>
              </a:rPr>
              <a:t>Africa’s Investment </a:t>
            </a:r>
            <a:r>
              <a:rPr lang="en-US" sz="1000" b="1" i="1" dirty="0">
                <a:solidFill>
                  <a:srgbClr val="3C7483"/>
                </a:solidFill>
                <a:latin typeface="Franklin Gothic Medium Cond" pitchFamily="34" charset="0"/>
              </a:rPr>
              <a:t>M</a:t>
            </a:r>
            <a:r>
              <a:rPr lang="en-US" sz="1000" b="1" i="1" dirty="0" smtClean="0">
                <a:solidFill>
                  <a:srgbClr val="3C7483"/>
                </a:solidFill>
                <a:latin typeface="Franklin Gothic Medium Cond" pitchFamily="34" charset="0"/>
              </a:rPr>
              <a:t>arket </a:t>
            </a:r>
            <a:r>
              <a:rPr lang="en-US" sz="1000" b="1" i="1" dirty="0">
                <a:solidFill>
                  <a:srgbClr val="3C7483"/>
                </a:solidFill>
                <a:latin typeface="Franklin Gothic Medium Cond" pitchFamily="34" charset="0"/>
              </a:rPr>
              <a:t>P</a:t>
            </a:r>
            <a:r>
              <a:rPr lang="en-US" sz="1000" b="1" i="1" dirty="0" smtClean="0">
                <a:solidFill>
                  <a:srgbClr val="3C7483"/>
                </a:solidFill>
                <a:latin typeface="Franklin Gothic Medium Cond" pitchFamily="34" charset="0"/>
              </a:rPr>
              <a:t>lace</a:t>
            </a:r>
            <a:endParaRPr lang="en-US" sz="1000" b="1" i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4397" y="-146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3C7483"/>
                </a:solidFill>
                <a:latin typeface="Franklin Gothic Medium Cond" pitchFamily="34" charset="0"/>
              </a:rPr>
              <a:t>AIF PROJECT PIPELINE </a:t>
            </a:r>
            <a:endParaRPr lang="en-US" sz="3200" b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551622" y="21634"/>
            <a:ext cx="3209512" cy="1409188"/>
            <a:chOff x="9551622" y="9602"/>
            <a:chExt cx="3209512" cy="1409188"/>
          </a:xfrm>
        </p:grpSpPr>
        <p:pic>
          <p:nvPicPr>
            <p:cNvPr id="50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1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M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0" y="776713"/>
            <a:ext cx="10405430" cy="29688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26689"/>
              </p:ext>
            </p:extLst>
          </p:nvPr>
        </p:nvGraphicFramePr>
        <p:xfrm>
          <a:off x="563525" y="2093604"/>
          <a:ext cx="11142921" cy="4002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9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Sector 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No </a:t>
                      </a:r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of </a:t>
                      </a:r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Deals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</a:t>
                      </a:r>
                      <a:r>
                        <a:rPr lang="fr-FR" sz="1400" b="1" u="none" strike="noStrike" baseline="0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fr-FR" sz="1400" b="1" u="none" strike="noStrike" baseline="0" dirty="0" err="1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Amount</a:t>
                      </a:r>
                      <a:endParaRPr lang="fr-FR" sz="1400" b="1" u="none" strike="noStrike" dirty="0" smtClean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USD Mln)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Countries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Elephants</a:t>
                      </a:r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</a:t>
                      </a:r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(&gt; US$500 Mln)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Zebras</a:t>
                      </a:r>
                      <a:r>
                        <a:rPr lang="en-US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</a:t>
                      </a:r>
                      <a:r>
                        <a:rPr lang="pl-PL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l-PL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(US$ 30 Mln - 500 Mln)</a:t>
                      </a:r>
                      <a:endParaRPr lang="pl-PL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Cheetahs</a:t>
                      </a:r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(&lt; </a:t>
                      </a:r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US$ 30 Mln)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Agriculture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                   4,722 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                 34,086 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                   3,874 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Hospitality &amp; Tourism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                   1,817 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Industrial &amp; Trade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                   3,050 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Urban Development &amp; Real Estate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                       206 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7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- Education &amp; Health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241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58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           47,996.84 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24 Countries</a:t>
                      </a:r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6666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fr-FR" sz="1400" b="1" i="0" u="none" strike="noStrike" dirty="0">
                        <a:solidFill>
                          <a:srgbClr val="0066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3525" y="1253739"/>
            <a:ext cx="7719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3C7483"/>
                </a:solidFill>
                <a:latin typeface="Calibri" panose="020F0502020204030204" pitchFamily="34" charset="0"/>
              </a:rPr>
              <a:t>Snapshot of Investment Sectors and Opportunities Across Africa</a:t>
            </a:r>
            <a:endParaRPr lang="en-US" sz="22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1486737"/>
              </p:ext>
            </p:extLst>
          </p:nvPr>
        </p:nvGraphicFramePr>
        <p:xfrm>
          <a:off x="425302" y="1754373"/>
          <a:ext cx="5061098" cy="448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2444690"/>
              </p:ext>
            </p:extLst>
          </p:nvPr>
        </p:nvGraphicFramePr>
        <p:xfrm>
          <a:off x="5071729" y="1626782"/>
          <a:ext cx="5996763" cy="497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937486"/>
              </p:ext>
            </p:extLst>
          </p:nvPr>
        </p:nvGraphicFramePr>
        <p:xfrm>
          <a:off x="-3364099" y="7350272"/>
          <a:ext cx="6267451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174397" y="-146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3C7483"/>
                </a:solidFill>
                <a:latin typeface="Franklin Gothic Medium Cond" pitchFamily="34" charset="0"/>
              </a:rPr>
              <a:t>AIF PROJECT PIPELINE Cont’d </a:t>
            </a:r>
            <a:endParaRPr lang="en-US" sz="3200" b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551622" y="21634"/>
            <a:ext cx="3209512" cy="1409188"/>
            <a:chOff x="9551622" y="9602"/>
            <a:chExt cx="3209512" cy="1409188"/>
          </a:xfrm>
        </p:grpSpPr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M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0" y="776713"/>
            <a:ext cx="10405430" cy="29688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1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7163" y="6527856"/>
            <a:ext cx="2743200" cy="365125"/>
          </a:xfrm>
        </p:spPr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4397" y="-146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rgbClr val="3C7483"/>
              </a:solidFill>
              <a:latin typeface="Franklin Gothic Medium Cond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3C7483"/>
                </a:solidFill>
                <a:latin typeface="Franklin Gothic Medium Cond" pitchFamily="34" charset="0"/>
              </a:rPr>
              <a:t>AIF PROJECT </a:t>
            </a:r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PIPELINE Cont’d </a:t>
            </a:r>
          </a:p>
          <a:p>
            <a:pPr algn="ctr"/>
            <a:endParaRPr lang="en-US" sz="3200" b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551622" y="21634"/>
            <a:ext cx="3209512" cy="1409188"/>
            <a:chOff x="9551622" y="9602"/>
            <a:chExt cx="3209512" cy="1409188"/>
          </a:xfrm>
        </p:grpSpPr>
        <p:pic>
          <p:nvPicPr>
            <p:cNvPr id="50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5430" y="9602"/>
              <a:ext cx="1786570" cy="815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1" name="Title 1"/>
            <p:cNvSpPr txBox="1">
              <a:spLocks/>
            </p:cNvSpPr>
            <p:nvPr>
              <p:extLst/>
            </p:nvPr>
          </p:nvSpPr>
          <p:spPr>
            <a:xfrm>
              <a:off x="9551622" y="504390"/>
              <a:ext cx="3209512" cy="91440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Africa’s Investment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M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arket </a:t>
              </a:r>
              <a:r>
                <a:rPr lang="en-US" sz="1000" b="1" i="1" dirty="0">
                  <a:solidFill>
                    <a:srgbClr val="3C7483"/>
                  </a:solidFill>
                  <a:latin typeface="Franklin Gothic Medium Cond" pitchFamily="34" charset="0"/>
                </a:rPr>
                <a:t>P</a:t>
              </a:r>
              <a:r>
                <a:rPr lang="en-US" sz="1000" b="1" i="1" dirty="0" smtClean="0">
                  <a:solidFill>
                    <a:srgbClr val="3C7483"/>
                  </a:solidFill>
                  <a:latin typeface="Franklin Gothic Medium Cond" pitchFamily="34" charset="0"/>
                </a:rPr>
                <a:t>lace</a:t>
              </a:r>
              <a:endParaRPr lang="en-US" sz="1000" b="1" i="1" dirty="0">
                <a:solidFill>
                  <a:srgbClr val="3C7483"/>
                </a:solidFill>
                <a:latin typeface="Franklin Gothic Medium Cond" pitchFamily="34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0" y="776713"/>
            <a:ext cx="10405430" cy="29688"/>
          </a:xfrm>
          <a:prstGeom prst="line">
            <a:avLst/>
          </a:prstGeom>
          <a:ln>
            <a:solidFill>
              <a:srgbClr val="3C7483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437753"/>
              </p:ext>
            </p:extLst>
          </p:nvPr>
        </p:nvGraphicFramePr>
        <p:xfrm>
          <a:off x="701233" y="878138"/>
          <a:ext cx="9452860" cy="304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7950"/>
              </p:ext>
            </p:extLst>
          </p:nvPr>
        </p:nvGraphicFramePr>
        <p:xfrm>
          <a:off x="174397" y="4030739"/>
          <a:ext cx="11581063" cy="2497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9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5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9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61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32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867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0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467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58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2333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257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340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492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7660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25518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Angola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Burkina Faso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Burundi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Chad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Cote d'Ivoire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Djibouti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Eritrea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Gabon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Lesotho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Madagascar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Mauritius</a:t>
                      </a:r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Morocco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Mozambique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Multinational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Rwanda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Swaziland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Togo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Tunisia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 err="1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Zambia</a:t>
                      </a:r>
                      <a:endParaRPr lang="fr-FR" sz="8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5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            </a:t>
                      </a:r>
                      <a:r>
                        <a:rPr lang="fr-FR" sz="1500" b="1" i="0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fr-FR" sz="1500" b="1" i="0" u="none" strike="noStrike" baseline="0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 Countries</a:t>
                      </a:r>
                      <a:endParaRPr lang="fr-FR" sz="15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900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Infrastructure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Hospitality &amp; Tourism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Industrial &amp; </a:t>
                      </a:r>
                      <a:endParaRPr lang="fr-FR" sz="900" b="1" u="none" strike="noStrike" dirty="0" smtClean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Trade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Urban Development &amp; Real Estate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Social </a:t>
                      </a:r>
                      <a:r>
                        <a:rPr lang="fr-FR" sz="9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– Education</a:t>
                      </a:r>
                    </a:p>
                    <a:p>
                      <a:pPr algn="ctr" fontAlgn="b"/>
                      <a:r>
                        <a:rPr lang="fr-FR" sz="9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&amp; Health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of DEALS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5" marR="5185" marT="518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31589</TotalTime>
  <Words>935</Words>
  <Application>Microsoft Office PowerPoint</Application>
  <PresentationFormat>Widescreen</PresentationFormat>
  <Paragraphs>467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Franklin Gothic Book</vt:lpstr>
      <vt:lpstr>Franklin Gothic Medium Cond</vt:lpstr>
      <vt:lpstr>Garamond</vt:lpstr>
      <vt:lpstr>Gill Sans</vt:lpstr>
      <vt:lpstr>Office Theme</vt:lpstr>
      <vt:lpstr>AFRICA INVESTMENT FORUM Africa’s  Investment Market Place               Mrs Stella Kilonzo      Senior Director, Africa Investment Forum         Office of the President  June 2018 </vt:lpstr>
      <vt:lpstr>Africa’s Development Landscape</vt:lpstr>
      <vt:lpstr>Where is the Capital? </vt:lpstr>
      <vt:lpstr>PowerPoint Presentation</vt:lpstr>
      <vt:lpstr>Africa Investment Forum (AIF) – Strategic Intent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Past: Africa has come from a long way</dc:title>
  <dc:creator>Africa Investment Forum</dc:creator>
  <cp:lastModifiedBy>KILONZO, STELLA</cp:lastModifiedBy>
  <cp:revision>1952</cp:revision>
  <cp:lastPrinted>2018-04-05T13:24:13Z</cp:lastPrinted>
  <dcterms:created xsi:type="dcterms:W3CDTF">2017-04-06T16:16:28Z</dcterms:created>
  <dcterms:modified xsi:type="dcterms:W3CDTF">2018-06-14T08:35:39Z</dcterms:modified>
</cp:coreProperties>
</file>